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30"/>
  </p:notesMasterIdLst>
  <p:handoutMasterIdLst>
    <p:handoutMasterId r:id="rId31"/>
  </p:handoutMasterIdLst>
  <p:sldIdLst>
    <p:sldId id="282" r:id="rId2"/>
    <p:sldId id="280" r:id="rId3"/>
    <p:sldId id="281" r:id="rId4"/>
    <p:sldId id="256" r:id="rId5"/>
    <p:sldId id="258" r:id="rId6"/>
    <p:sldId id="259" r:id="rId7"/>
    <p:sldId id="260" r:id="rId8"/>
    <p:sldId id="283" r:id="rId9"/>
    <p:sldId id="285" r:id="rId10"/>
    <p:sldId id="287" r:id="rId11"/>
    <p:sldId id="261" r:id="rId12"/>
    <p:sldId id="272" r:id="rId13"/>
    <p:sldId id="273" r:id="rId14"/>
    <p:sldId id="286" r:id="rId15"/>
    <p:sldId id="262" r:id="rId16"/>
    <p:sldId id="269" r:id="rId17"/>
    <p:sldId id="263" r:id="rId18"/>
    <p:sldId id="264" r:id="rId19"/>
    <p:sldId id="271" r:id="rId20"/>
    <p:sldId id="284" r:id="rId21"/>
    <p:sldId id="274" r:id="rId22"/>
    <p:sldId id="276" r:id="rId23"/>
    <p:sldId id="279" r:id="rId24"/>
    <p:sldId id="270" r:id="rId25"/>
    <p:sldId id="275" r:id="rId26"/>
    <p:sldId id="277" r:id="rId27"/>
    <p:sldId id="288" r:id="rId28"/>
    <p:sldId id="267" r:id="rId29"/>
  </p:sldIdLst>
  <p:sldSz cx="9144000" cy="6858000" type="screen4x3"/>
  <p:notesSz cx="6884988" cy="100187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46" autoAdjust="0"/>
  </p:normalViewPr>
  <p:slideViewPr>
    <p:cSldViewPr>
      <p:cViewPr varScale="1">
        <p:scale>
          <a:sx n="72" d="100"/>
          <a:sy n="72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C9D43-73C0-4951-A5BD-4A9641B0C517}" type="datetimeFigureOut">
              <a:rPr lang="it-IT" smtClean="0"/>
              <a:pPr/>
              <a:t>23/03/2010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515475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900488" y="9515475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4D999-4312-4ABF-B63C-5975A52EB1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99900" y="0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/>
          <a:lstStyle>
            <a:lvl1pPr algn="r">
              <a:defRPr sz="1300"/>
            </a:lvl1pPr>
          </a:lstStyle>
          <a:p>
            <a:fld id="{A0C6A352-9EB1-4ECB-8E70-F4A16B9ABF93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50888"/>
            <a:ext cx="5008562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88" tIns="48294" rIns="96588" bIns="4829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8499" y="4758889"/>
            <a:ext cx="5507990" cy="4508421"/>
          </a:xfrm>
          <a:prstGeom prst="rect">
            <a:avLst/>
          </a:prstGeom>
        </p:spPr>
        <p:txBody>
          <a:bodyPr vert="horz" lIns="96588" tIns="48294" rIns="96588" bIns="4829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l">
              <a:defRPr sz="13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99900" y="9516038"/>
            <a:ext cx="2983495" cy="500936"/>
          </a:xfrm>
          <a:prstGeom prst="rect">
            <a:avLst/>
          </a:prstGeom>
        </p:spPr>
        <p:txBody>
          <a:bodyPr vert="horz" lIns="96588" tIns="48294" rIns="96588" bIns="48294" rtlCol="0" anchor="b"/>
          <a:lstStyle>
            <a:lvl1pPr algn="r">
              <a:defRPr sz="1300"/>
            </a:lvl1pPr>
          </a:lstStyle>
          <a:p>
            <a:fld id="{E33179DE-3214-4CC9-AF35-AF14E5B52526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</a:t>
            </a:fld>
            <a:endParaRPr lang="it-IT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24</a:t>
            </a:fld>
            <a:endParaRPr lang="it-IT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25</a:t>
            </a:fld>
            <a:endParaRPr lang="it-IT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26</a:t>
            </a:fld>
            <a:endParaRPr lang="it-IT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27</a:t>
            </a:fld>
            <a:endParaRPr lang="it-IT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28</a:t>
            </a:fld>
            <a:endParaRPr lang="it-IT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3</a:t>
            </a:fld>
            <a:endParaRPr lang="it-IT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4</a:t>
            </a:fld>
            <a:endParaRPr lang="it-IT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5</a:t>
            </a:fld>
            <a:endParaRPr lang="it-IT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3179DE-3214-4CC9-AF35-AF14E5B52526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D8D424B-97D3-4BB2-8E52-D91B73170B4B}" type="datetimeFigureOut">
              <a:rPr lang="it-IT" smtClean="0"/>
              <a:pPr/>
              <a:t>23/03/2010</a:t>
            </a:fld>
            <a:endParaRPr lang="it-IT" dirty="0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1DF216-B792-4161-A332-55454B57FAF2}" type="slidenum">
              <a:rPr lang="it-IT" smtClean="0"/>
              <a:pPr/>
              <a:t>‹N›</a:t>
            </a:fld>
            <a:endParaRPr lang="it-IT" dirty="0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mod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14290"/>
            <a:ext cx="4857784" cy="3643338"/>
          </a:xfrm>
          <a:prstGeom prst="rect">
            <a:avLst/>
          </a:prstGeom>
          <a:noFill/>
        </p:spPr>
      </p:pic>
      <p:pic>
        <p:nvPicPr>
          <p:cNvPr id="65540" name="Picture 4" descr="http://www.aeroportodicomiso.it/public/ComuneModica_foto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43372" y="3071810"/>
            <a:ext cx="4762500" cy="3571875"/>
          </a:xfrm>
          <a:prstGeom prst="rect">
            <a:avLst/>
          </a:prstGeom>
          <a:noFill/>
        </p:spPr>
      </p:pic>
      <p:sp>
        <p:nvSpPr>
          <p:cNvPr id="4" name="Rettangolo 3"/>
          <p:cNvSpPr/>
          <p:nvPr/>
        </p:nvSpPr>
        <p:spPr>
          <a:xfrm>
            <a:off x="5429256" y="214290"/>
            <a:ext cx="3571900" cy="27146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/>
              <a:t>Modica </a:t>
            </a:r>
            <a:r>
              <a:rPr lang="it-IT" sz="2400" b="1" dirty="0" smtClean="0"/>
              <a:t> </a:t>
            </a:r>
          </a:p>
          <a:p>
            <a:pPr algn="ctr"/>
            <a:r>
              <a:rPr lang="it-IT" dirty="0" smtClean="0"/>
              <a:t>in provincia di Ragusa</a:t>
            </a:r>
            <a:endParaRPr lang="it-IT" dirty="0" smtClean="0"/>
          </a:p>
          <a:p>
            <a:pPr algn="ctr"/>
            <a:r>
              <a:rPr lang="it-IT" dirty="0" smtClean="0"/>
              <a:t>Capitale </a:t>
            </a:r>
            <a:r>
              <a:rPr lang="it-IT" dirty="0" smtClean="0"/>
              <a:t>dell’omonima </a:t>
            </a:r>
            <a:r>
              <a:rPr lang="it-IT" dirty="0" smtClean="0"/>
              <a:t>Contea</a:t>
            </a:r>
          </a:p>
          <a:p>
            <a:pPr algn="ctr"/>
            <a:endParaRPr lang="it-IT" dirty="0" smtClean="0"/>
          </a:p>
          <a:p>
            <a:pPr algn="ctr"/>
            <a:r>
              <a:rPr lang="it-IT" dirty="0" smtClean="0"/>
              <a:t>Patrimonio </a:t>
            </a:r>
            <a:r>
              <a:rPr lang="it-IT" dirty="0" smtClean="0"/>
              <a:t>Mondiale dell’Umanità </a:t>
            </a:r>
            <a:r>
              <a:rPr lang="it-IT" dirty="0" smtClean="0"/>
              <a:t>UNESCO </a:t>
            </a:r>
            <a:endParaRPr lang="it-IT" dirty="0" smtClean="0"/>
          </a:p>
          <a:p>
            <a:pPr algn="ctr"/>
            <a:r>
              <a:rPr lang="it-IT" dirty="0" smtClean="0"/>
              <a:t>per </a:t>
            </a:r>
            <a:r>
              <a:rPr lang="it-IT" dirty="0" smtClean="0"/>
              <a:t>il Barocco</a:t>
            </a:r>
          </a:p>
          <a:p>
            <a:pPr algn="ctr"/>
            <a:endParaRPr lang="it-IT" dirty="0" smtClean="0"/>
          </a:p>
          <a:p>
            <a:pPr algn="ctr"/>
            <a:r>
              <a:rPr lang="it-IT" b="1" dirty="0" err="1" smtClean="0"/>
              <a:t>e…</a:t>
            </a:r>
            <a:r>
              <a:rPr lang="it-IT" b="1" dirty="0" smtClean="0"/>
              <a:t> Patria </a:t>
            </a:r>
            <a:r>
              <a:rPr lang="it-IT" b="1" dirty="0" smtClean="0"/>
              <a:t>del cioccolato</a:t>
            </a:r>
            <a:endParaRPr lang="it-IT" b="1" dirty="0"/>
          </a:p>
        </p:txBody>
      </p:sp>
      <p:pic>
        <p:nvPicPr>
          <p:cNvPr id="65541" name="Picture 5" descr="c:\users\Utente\Documents\Istituto Magistrale\PROGETTI\Melting pot\immagini per pubblicazione\3 Magistrale 1932 con scritt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4214818"/>
            <a:ext cx="3703496" cy="24574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643074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7</a:t>
            </a: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857356" y="142852"/>
            <a:ext cx="7215238" cy="6572296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Per il futuro occorre una scuola che </a:t>
            </a: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non faccia </a:t>
            </a:r>
            <a:r>
              <a:rPr kumimoji="0" lang="it-IT" sz="2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tabula rasa </a:t>
            </a:r>
            <a:r>
              <a:rPr kumimoji="0" lang="it-IT" sz="2800" b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della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tradizione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culturale,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 che sia ripensata 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guardando al futuro più che al passato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u="none" strike="noStrike" kern="1200" cap="all" spc="0" normalizeH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La scuola che vorremmo è quella in cui gli studenti </a:t>
            </a:r>
            <a:r>
              <a:rPr lang="it-IT" sz="2800" b="1" i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apprendano ad apprendere </a:t>
            </a: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ed acquisiscano la consapevolezza che </a:t>
            </a: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dovranno continuare ad </a:t>
            </a:r>
            <a:r>
              <a:rPr lang="it-IT" sz="2800" b="1" i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apprendere per tutta la vita.</a:t>
            </a:r>
            <a:endParaRPr lang="it-IT" sz="2800" b="1" i="1" cap="all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Vorremmo che la scuola mettesse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al centro l’alunno </a:t>
            </a: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con i suoi interessi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e le sue esigenze 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non i programmi ministeriali</a:t>
            </a:r>
            <a:endParaRPr kumimoji="0" lang="it-IT" sz="28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 struttura 1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457200" y="1142984"/>
            <a:ext cx="8258204" cy="5312752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it-IT" sz="3500" b="1" dirty="0" smtClean="0"/>
              <a:t>Le </a:t>
            </a:r>
            <a:r>
              <a:rPr lang="it-IT" sz="3500" b="1" dirty="0" smtClean="0">
                <a:solidFill>
                  <a:srgbClr val="002060"/>
                </a:solidFill>
              </a:rPr>
              <a:t>aule sono già piccole e non rispettano neanche le norme </a:t>
            </a:r>
            <a:r>
              <a:rPr lang="it-IT" sz="3500" b="1" dirty="0" smtClean="0"/>
              <a:t>che riguardano il numero degli alunni ed il volume d’aria </a:t>
            </a:r>
            <a:r>
              <a:rPr lang="it-IT" sz="3500" b="1" dirty="0" smtClean="0"/>
              <a:t>indispensabile.</a:t>
            </a:r>
            <a:endParaRPr lang="it-IT" sz="3500" b="1" dirty="0" smtClean="0"/>
          </a:p>
          <a:p>
            <a:pPr>
              <a:buNone/>
            </a:pPr>
            <a:endParaRPr lang="it-IT" sz="3500" b="1" dirty="0" smtClean="0"/>
          </a:p>
          <a:p>
            <a:r>
              <a:rPr lang="it-IT" sz="3500" b="1" dirty="0" smtClean="0"/>
              <a:t>S</a:t>
            </a:r>
            <a:r>
              <a:rPr lang="it-IT" sz="3500" b="1" dirty="0" smtClean="0"/>
              <a:t>e </a:t>
            </a:r>
            <a:r>
              <a:rPr lang="it-IT" sz="3500" b="1" dirty="0" smtClean="0"/>
              <a:t>il numero degli alunni aumenta ancora di più dovremo utilizzare le </a:t>
            </a:r>
            <a:r>
              <a:rPr lang="it-IT" sz="3500" b="1" dirty="0" smtClean="0">
                <a:solidFill>
                  <a:srgbClr val="FF0000"/>
                </a:solidFill>
              </a:rPr>
              <a:t>bombole ad ossigeno</a:t>
            </a:r>
            <a:r>
              <a:rPr lang="it-IT" sz="3500" b="1" dirty="0" smtClean="0"/>
              <a:t>, magari imbracandoci come nei film di fantascienza, ritenendo che ci sia stata una </a:t>
            </a:r>
            <a:r>
              <a:rPr lang="it-IT" sz="3500" b="1" dirty="0" smtClean="0">
                <a:solidFill>
                  <a:srgbClr val="FF0000"/>
                </a:solidFill>
              </a:rPr>
              <a:t>contaminazione ambientale in atto?</a:t>
            </a:r>
            <a:r>
              <a:rPr lang="it-IT" dirty="0" smtClean="0">
                <a:solidFill>
                  <a:srgbClr val="FF0000"/>
                </a:solidFill>
              </a:rPr>
              <a:t> 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 struttura 2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71501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77500" lnSpcReduction="20000"/>
          </a:bodyPr>
          <a:lstStyle/>
          <a:p>
            <a:r>
              <a:rPr lang="it-IT" sz="3500" b="1" dirty="0" smtClean="0"/>
              <a:t>Vorremmo una scuola ove i </a:t>
            </a:r>
            <a:r>
              <a:rPr lang="it-IT" sz="3500" b="1" dirty="0" smtClean="0">
                <a:solidFill>
                  <a:srgbClr val="FF0000"/>
                </a:solidFill>
              </a:rPr>
              <a:t>servizi igienici </a:t>
            </a:r>
            <a:r>
              <a:rPr lang="it-IT" sz="3500" b="1" dirty="0" smtClean="0"/>
              <a:t>non siano sporchi come quelli di alcuni autogrill delle periferie</a:t>
            </a:r>
          </a:p>
          <a:p>
            <a:endParaRPr lang="it-IT" sz="3500" b="1" dirty="0" smtClean="0"/>
          </a:p>
          <a:p>
            <a:r>
              <a:rPr lang="it-IT" sz="3500" b="1" dirty="0" smtClean="0"/>
              <a:t>Vorremmo </a:t>
            </a:r>
            <a:r>
              <a:rPr lang="it-IT" sz="3500" b="1" dirty="0" smtClean="0">
                <a:solidFill>
                  <a:schemeClr val="tx2"/>
                </a:solidFill>
              </a:rPr>
              <a:t>più servizi igienici</a:t>
            </a:r>
            <a:r>
              <a:rPr lang="it-IT" sz="3500" b="1" dirty="0" smtClean="0"/>
              <a:t>: </a:t>
            </a:r>
          </a:p>
          <a:p>
            <a:pPr>
              <a:buNone/>
            </a:pPr>
            <a:r>
              <a:rPr lang="it-IT" sz="3500" b="1" dirty="0" smtClean="0"/>
              <a:t>    </a:t>
            </a:r>
            <a:r>
              <a:rPr lang="it-IT" sz="3500" b="1" dirty="0" smtClean="0"/>
              <a:t>infatti, come </a:t>
            </a:r>
            <a:r>
              <a:rPr lang="it-IT" sz="3500" b="1" dirty="0" smtClean="0"/>
              <a:t>possono fare 250-300 alunni per piano a poter mangiare un panino o dei </a:t>
            </a:r>
            <a:r>
              <a:rPr lang="it-IT" sz="3500" b="1" dirty="0" err="1" smtClean="0"/>
              <a:t>crackers</a:t>
            </a:r>
            <a:r>
              <a:rPr lang="it-IT" sz="3500" b="1" dirty="0" smtClean="0"/>
              <a:t>  e servirsi dei 3-4 bagni disponibili nell’arco di 10 minuti?</a:t>
            </a:r>
          </a:p>
          <a:p>
            <a:pPr>
              <a:buNone/>
            </a:pPr>
            <a:endParaRPr lang="it-IT" sz="3500" b="1" dirty="0" smtClean="0"/>
          </a:p>
          <a:p>
            <a:r>
              <a:rPr lang="it-IT" sz="3500" b="1" dirty="0" smtClean="0"/>
              <a:t>Il problema dell’igiene riguarda anche le aule. Il personale ATA o i cosiddetti ‘</a:t>
            </a:r>
            <a:r>
              <a:rPr lang="it-IT" sz="3500" b="1" dirty="0" err="1" smtClean="0"/>
              <a:t>pulizieri</a:t>
            </a:r>
            <a:r>
              <a:rPr lang="it-IT" sz="3500" b="1" dirty="0" smtClean="0"/>
              <a:t>’ delle ditte appaltatrici riescono </a:t>
            </a:r>
            <a:r>
              <a:rPr lang="it-IT" sz="3500" b="1" i="1" dirty="0" smtClean="0">
                <a:solidFill>
                  <a:srgbClr val="FF0000"/>
                </a:solidFill>
              </a:rPr>
              <a:t>miracolosamente</a:t>
            </a:r>
            <a:r>
              <a:rPr lang="it-IT" sz="3500" b="1" dirty="0" smtClean="0"/>
              <a:t> a pulire in meno di un’ora anche 15 aule, mentre nostra madre o la </a:t>
            </a:r>
            <a:r>
              <a:rPr lang="it-IT" sz="3500" b="1" dirty="0" smtClean="0"/>
              <a:t>persona delle </a:t>
            </a:r>
            <a:r>
              <a:rPr lang="it-IT" sz="3500" b="1" dirty="0" smtClean="0"/>
              <a:t>pulizie a </a:t>
            </a:r>
            <a:r>
              <a:rPr lang="it-IT" sz="3500" b="1" dirty="0" smtClean="0"/>
              <a:t>casa impiega </a:t>
            </a:r>
            <a:r>
              <a:rPr lang="it-IT" sz="3500" b="1" dirty="0" smtClean="0"/>
              <a:t>3 ore e per fare solo un paio di stanze!</a:t>
            </a:r>
            <a:endParaRPr lang="it-IT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 struttura 3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5715016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10000"/>
          </a:bodyPr>
          <a:lstStyle/>
          <a:p>
            <a:r>
              <a:rPr lang="it-IT" sz="3500" b="1" dirty="0" smtClean="0">
                <a:solidFill>
                  <a:srgbClr val="FF0000"/>
                </a:solidFill>
              </a:rPr>
              <a:t>Molte scuole cascano a pezzi</a:t>
            </a:r>
            <a:r>
              <a:rPr lang="it-IT" sz="3500" b="1" dirty="0" smtClean="0"/>
              <a:t>. Si riciclano edifici vari per adibirli ad edifici scolastici per sedi coordinate, succursali, ove si fanno turni per far lezione.</a:t>
            </a:r>
          </a:p>
          <a:p>
            <a:r>
              <a:rPr lang="it-IT" sz="3500" b="1" dirty="0" smtClean="0">
                <a:solidFill>
                  <a:srgbClr val="C00000"/>
                </a:solidFill>
              </a:rPr>
              <a:t>I soldi vengono spesi per ingrassare qualche palazzinaro </a:t>
            </a:r>
            <a:r>
              <a:rPr lang="it-IT" sz="3500" b="1" dirty="0" smtClean="0"/>
              <a:t>amico degli amici politici. </a:t>
            </a:r>
            <a:endParaRPr lang="it-IT" sz="3500" b="1" dirty="0" smtClean="0"/>
          </a:p>
          <a:p>
            <a:pPr>
              <a:buNone/>
            </a:pPr>
            <a:r>
              <a:rPr lang="it-IT" sz="3500" b="1" dirty="0" smtClean="0"/>
              <a:t> </a:t>
            </a:r>
            <a:r>
              <a:rPr lang="it-IT" sz="3500" b="1" dirty="0" smtClean="0"/>
              <a:t>  </a:t>
            </a:r>
            <a:r>
              <a:rPr lang="it-IT" sz="3500" b="1" dirty="0" smtClean="0"/>
              <a:t>I </a:t>
            </a:r>
            <a:r>
              <a:rPr lang="it-IT" sz="3500" b="1" dirty="0" smtClean="0"/>
              <a:t>soldi spesi in affitto in 10-12 anni sarebbero utili per </a:t>
            </a:r>
            <a:r>
              <a:rPr lang="it-IT" sz="3500" b="1" dirty="0" smtClean="0"/>
              <a:t>costruire nuovi edifici.</a:t>
            </a:r>
            <a:endParaRPr lang="it-IT" sz="3500" b="1" dirty="0" smtClean="0"/>
          </a:p>
          <a:p>
            <a:r>
              <a:rPr lang="it-IT" sz="3500" b="1" u="sng" dirty="0" smtClean="0">
                <a:solidFill>
                  <a:schemeClr val="accent1">
                    <a:lumMod val="75000"/>
                  </a:schemeClr>
                </a:solidFill>
              </a:rPr>
              <a:t>Vorremmo che lo Stato progettasse una vasta campagna edilizia</a:t>
            </a:r>
            <a:r>
              <a:rPr lang="it-IT" sz="35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3500" b="1" dirty="0" smtClean="0"/>
              <a:t>per creare plessi moderni e multifunzionali.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La struttura </a:t>
            </a:r>
            <a:r>
              <a:rPr lang="it-IT" b="1" dirty="0" smtClean="0">
                <a:solidFill>
                  <a:srgbClr val="FF0000"/>
                </a:solidFill>
              </a:rPr>
              <a:t>4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857232"/>
            <a:ext cx="9144000" cy="6000768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2500" lnSpcReduction="20000"/>
          </a:bodyPr>
          <a:lstStyle/>
          <a:p>
            <a:r>
              <a:rPr lang="it-IT" sz="3500" b="1" dirty="0" smtClean="0">
                <a:solidFill>
                  <a:srgbClr val="FF0000"/>
                </a:solidFill>
              </a:rPr>
              <a:t>Molte scuole cascano a </a:t>
            </a:r>
            <a:r>
              <a:rPr lang="it-IT" sz="3500" b="1" dirty="0" smtClean="0">
                <a:solidFill>
                  <a:srgbClr val="FF0000"/>
                </a:solidFill>
              </a:rPr>
              <a:t>pezzi e non è una metafora. </a:t>
            </a:r>
            <a:r>
              <a:rPr lang="it-IT" sz="3500" b="1" dirty="0" smtClean="0"/>
              <a:t> Basta guardare a San Giuliano di Puglia del 2002 con i suoi 27 angioletti sotto le macerie. Basta guardare a L’</a:t>
            </a:r>
            <a:r>
              <a:rPr lang="it-IT" sz="3500" b="1" dirty="0" err="1" smtClean="0"/>
              <a:t>Aquila…</a:t>
            </a:r>
            <a:endParaRPr lang="it-IT" sz="3500" b="1" dirty="0" smtClean="0"/>
          </a:p>
          <a:p>
            <a:r>
              <a:rPr lang="it-IT" sz="3600" b="1" dirty="0" smtClean="0"/>
              <a:t>Tre scuole su </a:t>
            </a:r>
            <a:r>
              <a:rPr lang="it-IT" sz="3600" b="1" dirty="0" smtClean="0"/>
              <a:t>quattro </a:t>
            </a:r>
            <a:r>
              <a:rPr lang="it-IT" sz="3600" b="1" dirty="0" smtClean="0"/>
              <a:t>non hanno </a:t>
            </a:r>
            <a:r>
              <a:rPr lang="it-IT" sz="3600" b="1" dirty="0" smtClean="0"/>
              <a:t>il certificato di prevenzione incendi; </a:t>
            </a:r>
            <a:r>
              <a:rPr lang="it-IT" sz="3600" b="1" dirty="0" smtClean="0"/>
              <a:t>una </a:t>
            </a:r>
            <a:r>
              <a:rPr lang="it-IT" sz="3600" b="1" dirty="0" smtClean="0"/>
              <a:t>su tre </a:t>
            </a:r>
            <a:r>
              <a:rPr lang="it-IT" sz="3600" b="1" dirty="0" smtClean="0"/>
              <a:t>non ha </a:t>
            </a:r>
            <a:r>
              <a:rPr lang="it-IT" sz="3600" b="1" dirty="0" smtClean="0"/>
              <a:t>la certificazione statica e igienica; un istituto su quattro non ha la porta </a:t>
            </a:r>
            <a:r>
              <a:rPr lang="it-IT" sz="3600" b="1" dirty="0" smtClean="0"/>
              <a:t>antincendi; e solo una </a:t>
            </a:r>
            <a:r>
              <a:rPr lang="it-IT" sz="3600" b="1" dirty="0" smtClean="0"/>
              <a:t>scuola su </a:t>
            </a:r>
            <a:r>
              <a:rPr lang="it-IT" sz="3600" b="1" dirty="0" smtClean="0"/>
              <a:t>due ha la </a:t>
            </a:r>
            <a:r>
              <a:rPr lang="it-IT" sz="3600" b="1" dirty="0" smtClean="0"/>
              <a:t>scala di </a:t>
            </a:r>
            <a:r>
              <a:rPr lang="it-IT" sz="3600" b="1" dirty="0" smtClean="0"/>
              <a:t>sicurezza</a:t>
            </a:r>
            <a:r>
              <a:rPr lang="it-IT" sz="3600" dirty="0" smtClean="0"/>
              <a:t>.</a:t>
            </a:r>
          </a:p>
          <a:p>
            <a:r>
              <a:rPr lang="it-IT" sz="3600" dirty="0" smtClean="0"/>
              <a:t> </a:t>
            </a:r>
            <a:r>
              <a:rPr lang="it-IT" sz="3500" b="1" dirty="0" smtClean="0">
                <a:solidFill>
                  <a:srgbClr val="C00000"/>
                </a:solidFill>
              </a:rPr>
              <a:t>Vorremmo tutte le scuole messe in sicurezza.</a:t>
            </a:r>
          </a:p>
          <a:p>
            <a:r>
              <a:rPr lang="it-IT" sz="3500" b="1" dirty="0" smtClean="0">
                <a:solidFill>
                  <a:srgbClr val="C00000"/>
                </a:solidFill>
              </a:rPr>
              <a:t> </a:t>
            </a:r>
            <a:r>
              <a:rPr lang="it-IT" sz="3500" b="1" u="sng" dirty="0" smtClean="0">
                <a:solidFill>
                  <a:schemeClr val="accent1">
                    <a:lumMod val="75000"/>
                  </a:schemeClr>
                </a:solidFill>
              </a:rPr>
              <a:t>Vorremmo </a:t>
            </a:r>
            <a:r>
              <a:rPr lang="it-IT" sz="3500" b="1" u="sng" dirty="0" smtClean="0">
                <a:solidFill>
                  <a:schemeClr val="accent1">
                    <a:lumMod val="75000"/>
                  </a:schemeClr>
                </a:solidFill>
              </a:rPr>
              <a:t>che </a:t>
            </a:r>
            <a:r>
              <a:rPr lang="it-IT" sz="3500" b="1" u="sng" dirty="0" smtClean="0">
                <a:solidFill>
                  <a:schemeClr val="accent1">
                    <a:lumMod val="75000"/>
                  </a:schemeClr>
                </a:solidFill>
              </a:rPr>
              <a:t>le esercitazioni di </a:t>
            </a:r>
            <a:r>
              <a:rPr lang="it-IT" sz="3500" b="1" u="sng" dirty="0" err="1" smtClean="0">
                <a:solidFill>
                  <a:schemeClr val="accent1">
                    <a:lumMod val="75000"/>
                  </a:schemeClr>
                </a:solidFill>
              </a:rPr>
              <a:t>evaquazione</a:t>
            </a:r>
            <a:r>
              <a:rPr lang="it-IT" sz="3500" b="1" u="sng" dirty="0" smtClean="0">
                <a:solidFill>
                  <a:schemeClr val="accent1">
                    <a:lumMod val="75000"/>
                  </a:schemeClr>
                </a:solidFill>
              </a:rPr>
              <a:t> fossero davvero una cosa seria e non 10 minuti di relax.</a:t>
            </a:r>
            <a:endParaRPr lang="it-IT" sz="35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</a:rPr>
              <a:t>La didattica 1</a:t>
            </a:r>
            <a:endParaRPr lang="it-IT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28596" y="714356"/>
            <a:ext cx="8329642" cy="592935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000" b="1" dirty="0" smtClean="0"/>
              <a:t>Pochissimi anni fa il Governo Berlusconi si vantava della necessità di far entrare nella scuola italiana, per rinnovarla ed adeguarla al sistema europeo, </a:t>
            </a:r>
            <a:r>
              <a:rPr lang="it-IT" sz="3000" b="1" dirty="0" smtClean="0">
                <a:solidFill>
                  <a:srgbClr val="FF0000"/>
                </a:solidFill>
              </a:rPr>
              <a:t>le famose tre ‘i’: </a:t>
            </a:r>
            <a:r>
              <a:rPr lang="it-IT" sz="3000" b="1" i="1" dirty="0" smtClean="0">
                <a:solidFill>
                  <a:srgbClr val="FF0000"/>
                </a:solidFill>
              </a:rPr>
              <a:t>informatica, inglese, impresa.</a:t>
            </a:r>
            <a:r>
              <a:rPr lang="it-IT" sz="3000" b="1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endParaRPr lang="it-IT" sz="1000" b="1" dirty="0" smtClean="0"/>
          </a:p>
          <a:p>
            <a:r>
              <a:rPr lang="it-IT" sz="3000" b="1" dirty="0" smtClean="0"/>
              <a:t>Sarebbe stata, in parte, la scuola del futuro.</a:t>
            </a:r>
          </a:p>
          <a:p>
            <a:endParaRPr lang="it-IT" sz="1000" b="1" dirty="0" smtClean="0"/>
          </a:p>
          <a:p>
            <a:r>
              <a:rPr lang="it-IT" sz="3000" b="1" dirty="0" smtClean="0"/>
              <a:t>Oggi con la Riforma Gelmini forse andiamo incontro, come è stato detto da molte parti, a </a:t>
            </a:r>
            <a:r>
              <a:rPr lang="it-IT" sz="3000" b="1" dirty="0" smtClean="0">
                <a:solidFill>
                  <a:srgbClr val="FF0000"/>
                </a:solidFill>
              </a:rPr>
              <a:t>tre nuove ‘i’: </a:t>
            </a:r>
            <a:endParaRPr lang="it-IT" sz="30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it-IT" sz="3000" b="1" i="1" dirty="0" smtClean="0">
                <a:solidFill>
                  <a:srgbClr val="FF0000"/>
                </a:solidFill>
              </a:rPr>
              <a:t> </a:t>
            </a:r>
            <a:r>
              <a:rPr lang="it-IT" sz="3000" b="1" i="1" dirty="0" smtClean="0">
                <a:solidFill>
                  <a:srgbClr val="FF0000"/>
                </a:solidFill>
              </a:rPr>
              <a:t>  </a:t>
            </a:r>
            <a:r>
              <a:rPr lang="it-IT" sz="3000" b="1" i="1" dirty="0" smtClean="0">
                <a:solidFill>
                  <a:srgbClr val="FF0000"/>
                </a:solidFill>
              </a:rPr>
              <a:t>invecchiamento</a:t>
            </a:r>
            <a:r>
              <a:rPr lang="it-IT" sz="3000" b="1" i="1" dirty="0" smtClean="0">
                <a:solidFill>
                  <a:srgbClr val="FF0000"/>
                </a:solidFill>
              </a:rPr>
              <a:t>, inadeguatezza, impoverimento.</a:t>
            </a:r>
            <a:endParaRPr lang="it-IT" sz="3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23900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2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329642" cy="5643602"/>
          </a:xfrm>
          <a:blipFill>
            <a:blip r:embed="rId3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it-IT" sz="2800" b="1" dirty="0" smtClean="0">
                <a:solidFill>
                  <a:srgbClr val="C00000"/>
                </a:solidFill>
              </a:rPr>
              <a:t>Vorremmo una scuola come in </a:t>
            </a:r>
            <a:r>
              <a:rPr lang="it-IT" sz="2800" b="1" dirty="0" smtClean="0">
                <a:solidFill>
                  <a:srgbClr val="C00000"/>
                </a:solidFill>
              </a:rPr>
              <a:t>Finlandia,  </a:t>
            </a:r>
            <a:r>
              <a:rPr lang="it-IT" sz="2800" b="1" dirty="0" smtClean="0">
                <a:solidFill>
                  <a:srgbClr val="C00000"/>
                </a:solidFill>
              </a:rPr>
              <a:t>dove  crediamo che lo Stato </a:t>
            </a:r>
            <a:r>
              <a:rPr lang="it-IT" sz="2800" b="1" dirty="0" err="1" smtClean="0">
                <a:solidFill>
                  <a:srgbClr val="C00000"/>
                </a:solidFill>
              </a:rPr>
              <a:t>destìna</a:t>
            </a:r>
            <a:r>
              <a:rPr lang="it-IT" sz="2800" b="1" dirty="0" smtClean="0">
                <a:solidFill>
                  <a:srgbClr val="C00000"/>
                </a:solidFill>
              </a:rPr>
              <a:t> il 15% del suo bilancio per l’istruzione, mentre l’Italia spende il 9,7% di fronte ad una media europea dell’11%. </a:t>
            </a:r>
          </a:p>
          <a:p>
            <a:pPr>
              <a:buNone/>
            </a:pPr>
            <a:endParaRPr lang="it-IT" sz="2800" b="1" i="1" dirty="0" smtClean="0">
              <a:solidFill>
                <a:srgbClr val="C00000"/>
              </a:solidFill>
            </a:endParaRPr>
          </a:p>
          <a:p>
            <a:r>
              <a:rPr lang="it-IT" sz="2800" b="1" dirty="0" smtClean="0">
                <a:solidFill>
                  <a:srgbClr val="C00000"/>
                </a:solidFill>
              </a:rPr>
              <a:t>Pare però che la maggior parte della spesa, circa il 97%, venga utilizzato per gli stipendi. </a:t>
            </a:r>
            <a:r>
              <a:rPr lang="it-IT" sz="2800" b="1" dirty="0" smtClean="0">
                <a:solidFill>
                  <a:srgbClr val="002060"/>
                </a:solidFill>
              </a:rPr>
              <a:t>Ma noi studenti non abbiamo solo bisogno di </a:t>
            </a:r>
            <a:r>
              <a:rPr lang="it-IT" sz="2800" b="1" dirty="0" err="1" smtClean="0">
                <a:solidFill>
                  <a:srgbClr val="002060"/>
                </a:solidFill>
              </a:rPr>
              <a:t>insegnanti…</a:t>
            </a:r>
            <a:endParaRPr lang="it-IT" sz="2800" b="1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it-IT" sz="2800" b="1" dirty="0" smtClean="0">
              <a:solidFill>
                <a:srgbClr val="C00000"/>
              </a:solidFill>
            </a:endParaRPr>
          </a:p>
          <a:p>
            <a:r>
              <a:rPr lang="it-IT" sz="2800" b="1" dirty="0" smtClean="0">
                <a:solidFill>
                  <a:srgbClr val="C00000"/>
                </a:solidFill>
              </a:rPr>
              <a:t>Siamo al 18° posto su 27 paesi </a:t>
            </a:r>
            <a:r>
              <a:rPr lang="it-IT" sz="2800" b="1" dirty="0" err="1" smtClean="0">
                <a:solidFill>
                  <a:srgbClr val="C00000"/>
                </a:solidFill>
              </a:rPr>
              <a:t>europei…</a:t>
            </a:r>
            <a:r>
              <a:rPr lang="it-IT" sz="2800" b="1" dirty="0" smtClean="0">
                <a:solidFill>
                  <a:srgbClr val="C00000"/>
                </a:solidFill>
              </a:rPr>
              <a:t> Insomma, proporzionalmente, il voto dell’Italia è</a:t>
            </a:r>
            <a:r>
              <a:rPr lang="it-IT" sz="3600" b="1" dirty="0" smtClean="0">
                <a:solidFill>
                  <a:srgbClr val="C00000"/>
                </a:solidFill>
              </a:rPr>
              <a:t> 4! … Bocciata!</a:t>
            </a:r>
            <a:endParaRPr lang="it-IT" sz="2800" b="1" dirty="0" smtClean="0">
              <a:solidFill>
                <a:srgbClr val="C00000"/>
              </a:solidFill>
            </a:endParaRPr>
          </a:p>
          <a:p>
            <a:endParaRPr lang="it-IT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71437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3</a:t>
            </a:r>
            <a:endParaRPr lang="it-IT" b="1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571472" y="1214398"/>
            <a:ext cx="7239000" cy="564360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it-IT" sz="2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928670"/>
            <a:ext cx="9144000" cy="569386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it-IT" sz="2800" b="1" dirty="0" smtClean="0"/>
              <a:t>Vorremmo una didattica come in Finlandia </a:t>
            </a:r>
          </a:p>
          <a:p>
            <a:pPr algn="ctr"/>
            <a:r>
              <a:rPr lang="it-IT" sz="2800" b="1" dirty="0" smtClean="0"/>
              <a:t>perché  lì </a:t>
            </a:r>
          </a:p>
          <a:p>
            <a:pPr algn="ctr"/>
            <a:r>
              <a:rPr lang="it-IT" sz="2800" b="1" dirty="0" smtClean="0">
                <a:solidFill>
                  <a:srgbClr val="C00000"/>
                </a:solidFill>
              </a:rPr>
              <a:t>tutte le scuole hanno un team di insegnanti, di docenti di supporto per chi è in difficoltà di apprendimento e psicologi, che attivano speciali osservatori per il benessere dei ragazzi.</a:t>
            </a:r>
          </a:p>
          <a:p>
            <a:pPr algn="ctr"/>
            <a:r>
              <a:rPr lang="it-IT" sz="2800" b="1" dirty="0" smtClean="0"/>
              <a:t>In classe, fino ai 13 anni, niente voti, (si usano le faccine “smile” e si pratica l’autovalutazione) per far studiare lo studente </a:t>
            </a:r>
            <a:r>
              <a:rPr lang="it-IT" sz="2800" b="1" i="1" u="sng" dirty="0" smtClean="0">
                <a:solidFill>
                  <a:srgbClr val="002060"/>
                </a:solidFill>
              </a:rPr>
              <a:t>con la sola ed unica spinta del desiderio di apprendere e non con il timore del voto come deterrente</a:t>
            </a:r>
            <a:r>
              <a:rPr lang="it-IT" sz="2800" b="1" i="1" u="sng" dirty="0" smtClean="0"/>
              <a:t>; </a:t>
            </a:r>
          </a:p>
          <a:p>
            <a:pPr algn="ctr"/>
            <a:r>
              <a:rPr lang="it-IT" sz="2800" b="1" u="sng" dirty="0" smtClean="0">
                <a:solidFill>
                  <a:schemeClr val="accent5">
                    <a:lumMod val="50000"/>
                  </a:schemeClr>
                </a:solidFill>
              </a:rPr>
              <a:t>le interrogazioni non hanno nulla a che fare con giudizi punitivi o selezioni.</a:t>
            </a:r>
            <a:endParaRPr lang="it-IT" sz="2800" b="1" u="sng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4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357158" y="1142984"/>
            <a:ext cx="8572560" cy="5429288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200" b="1" dirty="0" smtClean="0"/>
              <a:t>In Italia si impara memorizzando, dicendo e parlando.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200" b="1" dirty="0" smtClean="0"/>
              <a:t>Vorremmo, invece, una scuola dove si </a:t>
            </a:r>
            <a:r>
              <a:rPr lang="it-IT" sz="3200" b="1" dirty="0" smtClean="0">
                <a:solidFill>
                  <a:srgbClr val="C00000"/>
                </a:solidFill>
              </a:rPr>
              <a:t>potesse imparare facendo. </a:t>
            </a:r>
          </a:p>
          <a:p>
            <a:pPr>
              <a:buNone/>
            </a:pPr>
            <a:endParaRPr lang="it-IT" sz="800" b="1" dirty="0" smtClean="0">
              <a:solidFill>
                <a:srgbClr val="C00000"/>
              </a:solidFill>
            </a:endParaRPr>
          </a:p>
          <a:p>
            <a:r>
              <a:rPr lang="it-IT" sz="3200" b="1" dirty="0" smtClean="0"/>
              <a:t>Un fare che è </a:t>
            </a:r>
            <a:r>
              <a:rPr lang="it-IT" sz="3200" b="1" dirty="0" smtClean="0">
                <a:solidFill>
                  <a:srgbClr val="C00000"/>
                </a:solidFill>
              </a:rPr>
              <a:t>apprendere sperimentando</a:t>
            </a:r>
            <a:r>
              <a:rPr lang="it-IT" sz="3200" b="1" dirty="0" smtClean="0"/>
              <a:t>.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200" b="1" dirty="0" smtClean="0"/>
              <a:t>Vorremmo una scuola che rifugga dal nozionismo e dove molta parte del lavoro venisse svolta </a:t>
            </a:r>
            <a:r>
              <a:rPr lang="it-IT" sz="3200" b="1" dirty="0" smtClean="0">
                <a:solidFill>
                  <a:srgbClr val="C00000"/>
                </a:solidFill>
              </a:rPr>
              <a:t>lavorando in  gruppo</a:t>
            </a:r>
            <a:r>
              <a:rPr lang="it-IT" sz="3200" b="1" dirty="0" smtClean="0"/>
              <a:t>.</a:t>
            </a: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5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71504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000" b="1" dirty="0" smtClean="0"/>
              <a:t>Si parla di laboratori multimediali di ricerca, di informatica, per </a:t>
            </a:r>
            <a:r>
              <a:rPr lang="it-IT" sz="3000" b="1" dirty="0" smtClean="0"/>
              <a:t>l’apprendimento  </a:t>
            </a:r>
            <a:r>
              <a:rPr lang="it-IT" sz="3000" b="1" dirty="0" smtClean="0"/>
              <a:t>di più lingue straniere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000" b="1" dirty="0" smtClean="0">
                <a:solidFill>
                  <a:srgbClr val="FF0000"/>
                </a:solidFill>
              </a:rPr>
              <a:t>Vorremmo </a:t>
            </a:r>
            <a:r>
              <a:rPr lang="it-IT" sz="3000" b="1" dirty="0" smtClean="0">
                <a:solidFill>
                  <a:srgbClr val="FF0000"/>
                </a:solidFill>
              </a:rPr>
              <a:t> una scuola, non </a:t>
            </a:r>
            <a:r>
              <a:rPr lang="it-IT" sz="3000" b="1" dirty="0" smtClean="0">
                <a:solidFill>
                  <a:srgbClr val="FF0000"/>
                </a:solidFill>
              </a:rPr>
              <a:t>solo con più laboratori </a:t>
            </a:r>
            <a:r>
              <a:rPr lang="it-IT" sz="3000" b="1" dirty="0" smtClean="0">
                <a:solidFill>
                  <a:srgbClr val="FF0000"/>
                </a:solidFill>
              </a:rPr>
              <a:t>e </a:t>
            </a:r>
            <a:r>
              <a:rPr lang="it-IT" sz="3000" b="1" dirty="0" smtClean="0">
                <a:solidFill>
                  <a:srgbClr val="FF0000"/>
                </a:solidFill>
              </a:rPr>
              <a:t>computer,  </a:t>
            </a:r>
            <a:r>
              <a:rPr lang="it-IT" sz="3000" b="1" dirty="0" smtClean="0">
                <a:solidFill>
                  <a:srgbClr val="FF0000"/>
                </a:solidFill>
              </a:rPr>
              <a:t>ma che </a:t>
            </a:r>
            <a:r>
              <a:rPr lang="it-IT" sz="3000" b="1" dirty="0" smtClean="0">
                <a:solidFill>
                  <a:srgbClr val="FF0000"/>
                </a:solidFill>
              </a:rPr>
              <a:t>soprattutto </a:t>
            </a:r>
            <a:r>
              <a:rPr lang="it-IT" sz="3000" b="1" dirty="0" smtClean="0">
                <a:solidFill>
                  <a:srgbClr val="FF0000"/>
                </a:solidFill>
              </a:rPr>
              <a:t>fossero funzionanti</a:t>
            </a:r>
            <a:r>
              <a:rPr lang="it-IT" sz="3000" b="1" dirty="0" smtClean="0">
                <a:solidFill>
                  <a:srgbClr val="FF0000"/>
                </a:solidFill>
              </a:rPr>
              <a:t>.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000" b="1" dirty="0" smtClean="0"/>
              <a:t>Vorremmo che le classi, cablate o con </a:t>
            </a:r>
            <a:r>
              <a:rPr lang="it-IT" sz="3000" b="1" dirty="0" err="1" smtClean="0"/>
              <a:t>W</a:t>
            </a:r>
            <a:r>
              <a:rPr lang="it-IT" sz="3000" b="1" dirty="0" err="1" smtClean="0"/>
              <a:t>i-fi</a:t>
            </a:r>
            <a:r>
              <a:rPr lang="it-IT" sz="3000" b="1" dirty="0" smtClean="0"/>
              <a:t>, avessero </a:t>
            </a:r>
            <a:r>
              <a:rPr lang="it-IT" sz="3000" b="1" dirty="0" smtClean="0">
                <a:solidFill>
                  <a:srgbClr val="FF0000"/>
                </a:solidFill>
              </a:rPr>
              <a:t>anche pochi computer</a:t>
            </a:r>
            <a:r>
              <a:rPr lang="it-IT" sz="3000" b="1" dirty="0" smtClean="0"/>
              <a:t>, sempre funzionanti, </a:t>
            </a:r>
            <a:r>
              <a:rPr lang="it-IT" sz="3000" b="1" dirty="0" smtClean="0">
                <a:solidFill>
                  <a:srgbClr val="FF0000"/>
                </a:solidFill>
              </a:rPr>
              <a:t>per fare ricerche minime e veloci, </a:t>
            </a:r>
            <a:r>
              <a:rPr lang="it-IT" sz="3000" b="1" dirty="0" smtClean="0"/>
              <a:t>con l’aiuto dei docenti delle discipline di </a:t>
            </a:r>
            <a:r>
              <a:rPr lang="it-IT" sz="3000" b="1" dirty="0" smtClean="0"/>
              <a:t>turno.</a:t>
            </a:r>
            <a:endParaRPr lang="it-IT" sz="3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/>
        </p:nvGraphicFramePr>
        <p:xfrm>
          <a:off x="285720" y="0"/>
          <a:ext cx="8501122" cy="2194560"/>
        </p:xfrm>
        <a:graphic>
          <a:graphicData uri="http://schemas.openxmlformats.org/drawingml/2006/table">
            <a:tbl>
              <a:tblPr/>
              <a:tblGrid>
                <a:gridCol w="2839148"/>
                <a:gridCol w="2822826"/>
                <a:gridCol w="2839148"/>
              </a:tblGrid>
              <a:tr h="1571635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2400" b="1" dirty="0" smtClean="0">
                          <a:solidFill>
                            <a:srgbClr val="17365D"/>
                          </a:solidFill>
                          <a:latin typeface="Arial"/>
                          <a:ea typeface="Lucida Sans Unicode"/>
                          <a:cs typeface="Tahoma"/>
                        </a:rPr>
                        <a:t>Alunni </a:t>
                      </a:r>
                      <a:r>
                        <a:rPr lang="it-IT" sz="2400" b="1" dirty="0">
                          <a:solidFill>
                            <a:srgbClr val="17365D"/>
                          </a:solidFill>
                          <a:latin typeface="Arial"/>
                          <a:ea typeface="Lucida Sans Unicode"/>
                          <a:cs typeface="Tahoma"/>
                        </a:rPr>
                        <a:t>dell’ Istituto d'Istruzione Superiore </a:t>
                      </a:r>
                      <a:endParaRPr lang="it-IT" sz="24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2400" b="1" dirty="0">
                          <a:solidFill>
                            <a:srgbClr val="17365D"/>
                          </a:solidFill>
                          <a:latin typeface="Arial"/>
                          <a:ea typeface="Lucida Sans Unicode"/>
                          <a:cs typeface="Tahoma"/>
                        </a:rPr>
                        <a:t>“G.Verga”</a:t>
                      </a:r>
                      <a:endParaRPr lang="it-IT" sz="24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en-US" sz="2400" b="1" dirty="0">
                          <a:solidFill>
                            <a:srgbClr val="17365D"/>
                          </a:solidFill>
                          <a:latin typeface="Arial"/>
                          <a:ea typeface="Lucida Sans Unicode"/>
                          <a:cs typeface="Tahoma"/>
                        </a:rPr>
                        <a:t>Modica (RG)</a:t>
                      </a:r>
                      <a:endParaRPr lang="it-IT" sz="24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2400" b="1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Questionario </a:t>
                      </a:r>
                      <a:endParaRPr lang="it-IT" sz="2400" b="1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900" b="1" i="1" dirty="0" smtClean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3200" b="1" i="1" dirty="0" smtClean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La </a:t>
                      </a:r>
                      <a:r>
                        <a:rPr lang="it-IT" sz="3200" b="1" i="1" dirty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scuola che </a:t>
                      </a:r>
                      <a:r>
                        <a:rPr lang="it-IT" sz="3200" b="1" i="1" dirty="0" smtClean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vorrei</a:t>
                      </a: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800" b="1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2400" b="0" dirty="0" smtClean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Marzo </a:t>
                      </a:r>
                      <a:r>
                        <a:rPr lang="it-IT" sz="2400" b="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2010</a:t>
                      </a:r>
                      <a:endParaRPr lang="it-IT" sz="2400" b="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endParaRPr lang="it-IT" sz="1600" b="1" i="1" dirty="0" smtClean="0">
                        <a:solidFill>
                          <a:srgbClr val="FF0000"/>
                        </a:solidFill>
                        <a:latin typeface="Arial"/>
                        <a:ea typeface="Lucida Sans Unicode"/>
                        <a:cs typeface="Tahoma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1600" b="1" i="1" dirty="0" smtClean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Survey </a:t>
                      </a:r>
                      <a:r>
                        <a:rPr lang="it-IT" sz="1600" b="1" i="1" dirty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esplorativo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sulla qualità dell’istruzione superiore in Italia</a:t>
                      </a:r>
                      <a:r>
                        <a:rPr lang="it-IT" sz="1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it-IT" sz="1600" b="1" dirty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in riferimento </a:t>
                      </a:r>
                      <a:r>
                        <a:rPr lang="it-IT" sz="1600" b="1" dirty="0" smtClean="0">
                          <a:solidFill>
                            <a:srgbClr val="FF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alla cosiddetta</a:t>
                      </a:r>
                      <a:endParaRPr lang="it-IT" sz="16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8304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3060065" algn="ctr"/>
                          <a:tab pos="6120130" algn="r"/>
                        </a:tabLst>
                      </a:pPr>
                      <a:r>
                        <a:rPr lang="it-IT" sz="2400" b="1" i="1" dirty="0">
                          <a:solidFill>
                            <a:srgbClr val="00B050"/>
                          </a:solidFill>
                          <a:latin typeface="Times New Roman"/>
                          <a:ea typeface="Lucida Sans Unicode"/>
                          <a:cs typeface="Tahoma"/>
                        </a:rPr>
                        <a:t>Riforma Gelmini</a:t>
                      </a:r>
                      <a:endParaRPr lang="it-IT" sz="24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63201" marR="632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63490" name="Picture 2" descr="http://www.istitutoverga.it/Immagini/Baden_Powell.jpg"/>
          <p:cNvPicPr>
            <a:picLocks noChangeAspect="1" noChangeArrowheads="1"/>
          </p:cNvPicPr>
          <p:nvPr/>
        </p:nvPicPr>
        <p:blipFill>
          <a:blip r:embed="rId3"/>
          <a:srcRect b="19642"/>
          <a:stretch>
            <a:fillRect/>
          </a:stretch>
        </p:blipFill>
        <p:spPr bwMode="auto">
          <a:xfrm>
            <a:off x="4681686" y="4000504"/>
            <a:ext cx="4271818" cy="2643206"/>
          </a:xfrm>
          <a:prstGeom prst="rect">
            <a:avLst/>
          </a:prstGeom>
          <a:noFill/>
        </p:spPr>
      </p:pic>
      <p:pic>
        <p:nvPicPr>
          <p:cNvPr id="63491" name="Picture 3" descr="http://www.istitutoverga.it/Istituto/Plessi/Corso_Umberto.jpg"/>
          <p:cNvPicPr>
            <a:picLocks noChangeAspect="1" noChangeArrowheads="1"/>
          </p:cNvPicPr>
          <p:nvPr/>
        </p:nvPicPr>
        <p:blipFill>
          <a:blip r:embed="rId4"/>
          <a:srcRect r="2499" b="9902"/>
          <a:stretch>
            <a:fillRect/>
          </a:stretch>
        </p:blipFill>
        <p:spPr bwMode="auto">
          <a:xfrm>
            <a:off x="285720" y="2357430"/>
            <a:ext cx="4317172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</a:t>
            </a:r>
            <a:r>
              <a:rPr lang="it-IT" b="1" dirty="0" smtClean="0"/>
              <a:t>6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4282" y="714356"/>
            <a:ext cx="8786874" cy="5929354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000" b="1" dirty="0" smtClean="0"/>
              <a:t>Negli anni Novanta si è parlato di </a:t>
            </a:r>
            <a:r>
              <a:rPr lang="it-IT" sz="3000" b="1" i="1" dirty="0" smtClean="0"/>
              <a:t>‘didattica breve’, </a:t>
            </a:r>
            <a:r>
              <a:rPr lang="it-IT" sz="3000" b="1" dirty="0" smtClean="0"/>
              <a:t>quella didattica in grado di </a:t>
            </a:r>
            <a:r>
              <a:rPr lang="it-IT" sz="3000" b="1" dirty="0" smtClean="0"/>
              <a:t>ridurre </a:t>
            </a:r>
            <a:r>
              <a:rPr lang="it-IT" sz="3000" b="1" dirty="0" smtClean="0"/>
              <a:t> i </a:t>
            </a:r>
            <a:r>
              <a:rPr lang="it-IT" sz="3000" b="1" dirty="0" smtClean="0"/>
              <a:t>contenuti </a:t>
            </a:r>
            <a:r>
              <a:rPr lang="it-IT" sz="3000" b="1" dirty="0" smtClean="0"/>
              <a:t>delle discipline, nel </a:t>
            </a:r>
            <a:r>
              <a:rPr lang="it-IT" sz="3000" b="1" dirty="0" smtClean="0"/>
              <a:t>rispetto del rigore </a:t>
            </a:r>
            <a:r>
              <a:rPr lang="it-IT" sz="3000" b="1" dirty="0" smtClean="0"/>
              <a:t>scientifico; </a:t>
            </a:r>
            <a:r>
              <a:rPr lang="it-IT" sz="3000" b="1" dirty="0" smtClean="0"/>
              <a:t>di razionalizzare la materia ristrutturandola in modo da renderla più </a:t>
            </a:r>
            <a:r>
              <a:rPr lang="it-IT" sz="3000" b="1" dirty="0" smtClean="0"/>
              <a:t>efficace, attraverso la cosiddetta “distillazione”.</a:t>
            </a:r>
            <a:endParaRPr lang="it-IT" sz="3000" b="1" i="1" dirty="0" smtClean="0"/>
          </a:p>
          <a:p>
            <a:pPr>
              <a:buNone/>
            </a:pPr>
            <a:endParaRPr lang="it-IT" sz="800" b="1" dirty="0" smtClean="0"/>
          </a:p>
          <a:p>
            <a:r>
              <a:rPr lang="it-IT" sz="3000" b="1" dirty="0" smtClean="0">
                <a:solidFill>
                  <a:srgbClr val="FF0000"/>
                </a:solidFill>
              </a:rPr>
              <a:t>Ma pare che la quasi totalità dei docenti non conosca questa tecnica.</a:t>
            </a:r>
          </a:p>
          <a:p>
            <a:r>
              <a:rPr lang="it-IT" sz="3000" b="1" dirty="0" smtClean="0">
                <a:solidFill>
                  <a:schemeClr val="tx2">
                    <a:lumMod val="75000"/>
                  </a:schemeClr>
                </a:solidFill>
              </a:rPr>
              <a:t>Il un mondo come il nostro, così pieno di informazioni e saperi, la </a:t>
            </a:r>
            <a:r>
              <a:rPr lang="it-IT" sz="3000" b="1" i="1" dirty="0" smtClean="0">
                <a:solidFill>
                  <a:schemeClr val="tx2">
                    <a:lumMod val="75000"/>
                  </a:schemeClr>
                </a:solidFill>
              </a:rPr>
              <a:t>didattica breve </a:t>
            </a:r>
            <a:r>
              <a:rPr lang="it-IT" sz="3000" b="1" dirty="0" smtClean="0">
                <a:solidFill>
                  <a:schemeClr val="tx2">
                    <a:lumMod val="75000"/>
                  </a:schemeClr>
                </a:solidFill>
              </a:rPr>
              <a:t>potrebbe essere una risorsa.</a:t>
            </a:r>
            <a:endParaRPr lang="it-IT" sz="30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</a:t>
            </a:r>
            <a:r>
              <a:rPr lang="it-IT" b="1" dirty="0" smtClean="0"/>
              <a:t>7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6143668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200" b="1" dirty="0" smtClean="0"/>
              <a:t>A noi non interessa che </a:t>
            </a:r>
          </a:p>
          <a:p>
            <a:pPr>
              <a:buNone/>
            </a:pPr>
            <a:r>
              <a:rPr lang="it-IT" sz="3200" b="1" dirty="0" smtClean="0">
                <a:solidFill>
                  <a:srgbClr val="C00000"/>
                </a:solidFill>
              </a:rPr>
              <a:t>   i quattro </a:t>
            </a:r>
            <a:r>
              <a:rPr lang="it-IT" sz="3200" b="1" dirty="0" smtClean="0">
                <a:solidFill>
                  <a:srgbClr val="C00000"/>
                </a:solidFill>
              </a:rPr>
              <a:t>stronzetti </a:t>
            </a:r>
            <a:r>
              <a:rPr lang="it-IT" sz="3200" b="1" dirty="0" smtClean="0">
                <a:solidFill>
                  <a:srgbClr val="C00000"/>
                </a:solidFill>
              </a:rPr>
              <a:t>del Liceo </a:t>
            </a:r>
            <a:r>
              <a:rPr lang="it-IT" sz="3200" b="1" dirty="0" err="1" smtClean="0">
                <a:solidFill>
                  <a:srgbClr val="C00000"/>
                </a:solidFill>
              </a:rPr>
              <a:t>Mamiani</a:t>
            </a:r>
            <a:r>
              <a:rPr lang="it-IT" sz="3200" b="1" dirty="0" smtClean="0">
                <a:solidFill>
                  <a:srgbClr val="C00000"/>
                </a:solidFill>
              </a:rPr>
              <a:t> </a:t>
            </a:r>
            <a:r>
              <a:rPr lang="it-IT" sz="3200" b="1" dirty="0" smtClean="0"/>
              <a:t>abbiano gli </a:t>
            </a:r>
            <a:r>
              <a:rPr lang="it-IT" sz="3200" b="1" u="sng" dirty="0" smtClean="0">
                <a:solidFill>
                  <a:srgbClr val="002060"/>
                </a:solidFill>
              </a:rPr>
              <a:t>schermi al plasma</a:t>
            </a:r>
            <a:r>
              <a:rPr lang="it-IT" sz="3200" b="1" dirty="0" smtClean="0">
                <a:solidFill>
                  <a:srgbClr val="002060"/>
                </a:solidFill>
              </a:rPr>
              <a:t> </a:t>
            </a:r>
            <a:r>
              <a:rPr lang="it-IT" sz="3200" b="1" dirty="0" smtClean="0"/>
              <a:t>per progettare i loro murales antiglobalizzazione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200" b="1" dirty="0" smtClean="0"/>
              <a:t>Vogliamo </a:t>
            </a:r>
            <a:r>
              <a:rPr lang="it-IT" sz="3200" b="1" u="sng" dirty="0" smtClean="0">
                <a:solidFill>
                  <a:srgbClr val="008000"/>
                </a:solidFill>
              </a:rPr>
              <a:t>che non ci siano più studenti che facciano lezione in un garage</a:t>
            </a:r>
            <a:r>
              <a:rPr lang="it-IT" sz="3200" b="1" dirty="0" smtClean="0"/>
              <a:t>, nell’appartamento di un condominio,   sopra una pizzeria, etc.</a:t>
            </a:r>
          </a:p>
          <a:p>
            <a:endParaRPr lang="it-IT" sz="800" b="1" dirty="0" smtClean="0"/>
          </a:p>
          <a:p>
            <a:r>
              <a:rPr lang="it-IT" sz="3200" b="1" dirty="0" smtClean="0">
                <a:solidFill>
                  <a:srgbClr val="FF0000"/>
                </a:solidFill>
              </a:rPr>
              <a:t>Non vogliamo più scuole di serie A, di serie B, C</a:t>
            </a:r>
            <a:r>
              <a:rPr lang="it-IT" sz="3200" b="1" dirty="0" smtClean="0"/>
              <a:t>, e scuole per Dilettanti … allo sbaraglio</a:t>
            </a:r>
            <a:endParaRPr lang="it-IT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</a:t>
            </a:r>
            <a:r>
              <a:rPr lang="it-IT" b="1" dirty="0" smtClean="0"/>
              <a:t>8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4282" y="785794"/>
            <a:ext cx="8786874" cy="5857916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200" b="1" dirty="0" smtClean="0"/>
              <a:t>A proposito di didattica, guardiamo agli </a:t>
            </a:r>
            <a:r>
              <a:rPr lang="it-IT" sz="3200" b="1" i="1" dirty="0" smtClean="0">
                <a:solidFill>
                  <a:schemeClr val="accent1">
                    <a:lumMod val="75000"/>
                  </a:schemeClr>
                </a:solidFill>
              </a:rPr>
              <a:t>sportelli didattici</a:t>
            </a:r>
            <a:r>
              <a:rPr lang="it-IT" sz="3200" b="1" dirty="0" smtClean="0"/>
              <a:t>:</a:t>
            </a:r>
          </a:p>
          <a:p>
            <a:pPr>
              <a:buNone/>
            </a:pPr>
            <a:endParaRPr lang="it-IT" sz="800" b="1" dirty="0" smtClean="0"/>
          </a:p>
          <a:p>
            <a:r>
              <a:rPr lang="it-IT" sz="3200" b="1" dirty="0" smtClean="0">
                <a:solidFill>
                  <a:srgbClr val="FF0000"/>
                </a:solidFill>
              </a:rPr>
              <a:t>Come si fa ad aiutare i ragazzi </a:t>
            </a:r>
            <a:r>
              <a:rPr lang="it-IT" sz="3200" b="1" dirty="0" smtClean="0"/>
              <a:t>a recuperare in matematica o lingua straniera, latino, etc. con </a:t>
            </a:r>
            <a:r>
              <a:rPr lang="it-IT" sz="3200" b="1" dirty="0" smtClean="0">
                <a:solidFill>
                  <a:srgbClr val="FF0000"/>
                </a:solidFill>
              </a:rPr>
              <a:t>un solo insegnante e 15 alunni </a:t>
            </a:r>
            <a:r>
              <a:rPr lang="it-IT" sz="3200" b="1" dirty="0" smtClean="0"/>
              <a:t>che provengono da corsi </a:t>
            </a:r>
            <a:r>
              <a:rPr lang="it-IT" sz="3200" b="1" dirty="0" smtClean="0">
                <a:solidFill>
                  <a:srgbClr val="FF0000"/>
                </a:solidFill>
              </a:rPr>
              <a:t>diversi</a:t>
            </a:r>
            <a:r>
              <a:rPr lang="it-IT" sz="3200" b="1" dirty="0" smtClean="0"/>
              <a:t>, con insegnanti </a:t>
            </a:r>
            <a:r>
              <a:rPr lang="it-IT" sz="3200" b="1" dirty="0" smtClean="0">
                <a:solidFill>
                  <a:srgbClr val="FF0000"/>
                </a:solidFill>
              </a:rPr>
              <a:t>diversi</a:t>
            </a:r>
            <a:r>
              <a:rPr lang="it-IT" sz="3200" b="1" dirty="0" smtClean="0"/>
              <a:t> e frequentanti anni </a:t>
            </a:r>
            <a:r>
              <a:rPr lang="it-IT" sz="3200" b="1" dirty="0" smtClean="0">
                <a:solidFill>
                  <a:srgbClr val="FF0000"/>
                </a:solidFill>
              </a:rPr>
              <a:t>diversi</a:t>
            </a:r>
            <a:r>
              <a:rPr lang="it-IT" sz="3200" b="1" dirty="0" smtClean="0"/>
              <a:t>?</a:t>
            </a:r>
          </a:p>
          <a:p>
            <a:endParaRPr lang="it-IT" sz="800" b="1" dirty="0" smtClean="0"/>
          </a:p>
          <a:p>
            <a:r>
              <a:rPr lang="it-IT" sz="3200" b="1" dirty="0" smtClean="0"/>
              <a:t>Vorremmo </a:t>
            </a:r>
            <a:r>
              <a:rPr lang="it-IT" sz="3200" b="1" u="sng" dirty="0" smtClean="0">
                <a:solidFill>
                  <a:srgbClr val="0070C0"/>
                </a:solidFill>
              </a:rPr>
              <a:t>i nostri insegnanti per pochi alunni, non altri insegnanti per molti alunni.</a:t>
            </a:r>
            <a:endParaRPr lang="it-IT" sz="3200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34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La didattica </a:t>
            </a:r>
            <a:r>
              <a:rPr lang="it-IT" b="1" dirty="0" smtClean="0"/>
              <a:t>9</a:t>
            </a:r>
            <a:endParaRPr lang="it-IT" b="1" dirty="0"/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214282" y="642918"/>
            <a:ext cx="8715436" cy="6072230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it-IT" sz="3200" b="1" dirty="0" smtClean="0"/>
              <a:t>Vorremmo che lo Stato </a:t>
            </a:r>
            <a:r>
              <a:rPr lang="it-IT" sz="3200" b="1" dirty="0" smtClean="0">
                <a:solidFill>
                  <a:srgbClr val="FF0000"/>
                </a:solidFill>
              </a:rPr>
              <a:t>non finanziasse le scuole private e paritarie</a:t>
            </a:r>
            <a:r>
              <a:rPr lang="it-IT" sz="3200" b="1" dirty="0" smtClean="0"/>
              <a:t>,  quelle </a:t>
            </a:r>
            <a:r>
              <a:rPr lang="it-IT" sz="3200" b="1" i="1" dirty="0" smtClean="0"/>
              <a:t>per figli di papà che già pagano rette annuali di circa 7 mila €, </a:t>
            </a:r>
            <a:r>
              <a:rPr lang="it-IT" sz="3200" b="1" dirty="0" smtClean="0"/>
              <a:t>quindi ricche di per sé.</a:t>
            </a:r>
          </a:p>
          <a:p>
            <a:r>
              <a:rPr lang="it-IT" sz="3200" b="1" dirty="0" smtClean="0"/>
              <a:t>Con le loro </a:t>
            </a:r>
            <a:r>
              <a:rPr lang="it-IT" sz="3200" b="1" dirty="0" smtClean="0">
                <a:solidFill>
                  <a:srgbClr val="FF0000"/>
                </a:solidFill>
              </a:rPr>
              <a:t>strutture splendide</a:t>
            </a:r>
            <a:r>
              <a:rPr lang="it-IT" sz="3200" b="1" dirty="0" smtClean="0"/>
              <a:t>, con l’utilizzazione di tecniche ultramoderne, (lavagne interattive palestre confortevoli ed attrezzatissime, piscine, etc,), insomma </a:t>
            </a:r>
            <a:r>
              <a:rPr lang="it-IT" sz="3200" b="1" dirty="0" smtClean="0">
                <a:solidFill>
                  <a:srgbClr val="FF0000"/>
                </a:solidFill>
              </a:rPr>
              <a:t>una specie di paradiso formativo</a:t>
            </a:r>
            <a:r>
              <a:rPr lang="it-IT" sz="3200" b="1" dirty="0" smtClean="0"/>
              <a:t>, oggettivamente ed umanamente </a:t>
            </a:r>
            <a:r>
              <a:rPr lang="it-IT" sz="3200" b="1" u="sng" dirty="0" smtClean="0">
                <a:solidFill>
                  <a:srgbClr val="002060"/>
                </a:solidFill>
              </a:rPr>
              <a:t>non possono non suscitare che un forte sentimento di ingiustizia.</a:t>
            </a:r>
            <a:endParaRPr lang="it-IT" sz="3200" b="1" u="sng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Il Progetto educativo 1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t-IT" sz="2900" b="1" dirty="0" smtClean="0">
                <a:solidFill>
                  <a:srgbClr val="0070C0"/>
                </a:solidFill>
              </a:rPr>
              <a:t>La scuola è un luogo di sosta </a:t>
            </a:r>
            <a:r>
              <a:rPr lang="it-IT" sz="2900" b="1" dirty="0" smtClean="0"/>
              <a:t>e dovrebbe diventare </a:t>
            </a:r>
            <a:r>
              <a:rPr lang="it-IT" sz="2900" b="1" dirty="0" smtClean="0">
                <a:solidFill>
                  <a:srgbClr val="002060"/>
                </a:solidFill>
              </a:rPr>
              <a:t>il </a:t>
            </a:r>
            <a:r>
              <a:rPr lang="it-IT" sz="2900" b="1" dirty="0" smtClean="0">
                <a:solidFill>
                  <a:srgbClr val="FF0000"/>
                </a:solidFill>
              </a:rPr>
              <a:t>luogo della restituzione</a:t>
            </a:r>
            <a:r>
              <a:rPr lang="it-IT" sz="2900" b="1" dirty="0" smtClean="0">
                <a:solidFill>
                  <a:srgbClr val="002060"/>
                </a:solidFill>
              </a:rPr>
              <a:t>,</a:t>
            </a:r>
            <a:r>
              <a:rPr lang="it-IT" sz="2900" b="1" dirty="0" smtClean="0"/>
              <a:t> il luogo </a:t>
            </a:r>
            <a:r>
              <a:rPr lang="it-IT" sz="2900" b="1" dirty="0" smtClean="0">
                <a:solidFill>
                  <a:srgbClr val="FF0000"/>
                </a:solidFill>
              </a:rPr>
              <a:t>dove le ineguaglianze sociali, culturali, economiche conoscano una pausa </a:t>
            </a:r>
            <a:r>
              <a:rPr lang="it-IT" sz="2900" b="1" dirty="0" smtClean="0"/>
              <a:t>e siano combattute;</a:t>
            </a:r>
          </a:p>
          <a:p>
            <a:pPr>
              <a:buNone/>
            </a:pPr>
            <a:endParaRPr lang="it-IT" sz="2900" b="1" dirty="0" smtClean="0"/>
          </a:p>
          <a:p>
            <a:r>
              <a:rPr lang="it-IT" sz="2900" b="1" dirty="0" smtClean="0"/>
              <a:t> dovrebbe  diventare il luogo nel quale, tramite l'azione didattica, vengano </a:t>
            </a:r>
            <a:r>
              <a:rPr lang="it-IT" sz="2900" b="1" dirty="0" smtClean="0">
                <a:solidFill>
                  <a:srgbClr val="FF0000"/>
                </a:solidFill>
              </a:rPr>
              <a:t>aumentate</a:t>
            </a:r>
            <a:r>
              <a:rPr lang="it-IT" sz="2900" b="1" dirty="0" smtClean="0"/>
              <a:t> le </a:t>
            </a:r>
            <a:r>
              <a:rPr lang="it-IT" sz="2900" b="1" i="1" dirty="0" smtClean="0">
                <a:solidFill>
                  <a:srgbClr val="FF0000"/>
                </a:solidFill>
              </a:rPr>
              <a:t>chance</a:t>
            </a:r>
            <a:r>
              <a:rPr lang="it-IT" sz="2900" b="1" dirty="0" smtClean="0">
                <a:solidFill>
                  <a:srgbClr val="FF0000"/>
                </a:solidFill>
              </a:rPr>
              <a:t> di democratizzazione </a:t>
            </a:r>
            <a:r>
              <a:rPr lang="it-IT" sz="2900" b="1" dirty="0" smtClean="0"/>
              <a:t>della società;</a:t>
            </a:r>
          </a:p>
          <a:p>
            <a:pPr>
              <a:buNone/>
            </a:pPr>
            <a:endParaRPr lang="it-IT" sz="2900" b="1" dirty="0" smtClean="0"/>
          </a:p>
          <a:p>
            <a:r>
              <a:rPr lang="it-IT" sz="2900" b="1" dirty="0" smtClean="0"/>
              <a:t>invece, spesso, </a:t>
            </a:r>
            <a:r>
              <a:rPr lang="it-IT" sz="2900" b="1" dirty="0" smtClean="0">
                <a:solidFill>
                  <a:schemeClr val="accent5">
                    <a:lumMod val="50000"/>
                  </a:schemeClr>
                </a:solidFill>
              </a:rPr>
              <a:t>è il luogo della selezione, del sopruso, dell'esasperazione dei confronti, delle divaricazioni e dei conflitti.</a:t>
            </a:r>
            <a:endParaRPr lang="it-IT" sz="29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Il Progetto educativo 2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2800" b="1" dirty="0" smtClean="0"/>
              <a:t>Sperimentare significa </a:t>
            </a:r>
            <a:r>
              <a:rPr lang="it-IT" sz="2800" b="1" i="1" dirty="0" smtClean="0">
                <a:solidFill>
                  <a:srgbClr val="C00000"/>
                </a:solidFill>
              </a:rPr>
              <a:t>verificare con esperimenti; mettere alla prova qualcosa per verificarne l'efficacia, la funzionalità, ecc.</a:t>
            </a:r>
            <a:endParaRPr lang="it-IT" sz="2800" dirty="0" smtClean="0"/>
          </a:p>
          <a:p>
            <a:r>
              <a:rPr lang="it-IT" sz="2800" b="1" dirty="0" smtClean="0"/>
              <a:t>Da quasi </a:t>
            </a:r>
            <a:r>
              <a:rPr lang="it-IT" sz="2800" b="1" dirty="0" smtClean="0">
                <a:solidFill>
                  <a:srgbClr val="C00000"/>
                </a:solidFill>
              </a:rPr>
              <a:t>20 anni </a:t>
            </a:r>
            <a:r>
              <a:rPr lang="it-IT" sz="2800" b="1" dirty="0" smtClean="0"/>
              <a:t>nella scuola italiana si è sperimentato:  contenuti, didattica, etc. in tutti i licei, i tecnici, i professionali: </a:t>
            </a:r>
            <a:r>
              <a:rPr lang="it-IT" sz="2800" b="1" dirty="0" smtClean="0">
                <a:solidFill>
                  <a:srgbClr val="C00000"/>
                </a:solidFill>
              </a:rPr>
              <a:t>circa 600 indirizzi</a:t>
            </a:r>
          </a:p>
          <a:p>
            <a:r>
              <a:rPr lang="it-IT" sz="2800" b="1" dirty="0" smtClean="0"/>
              <a:t>Il ministro Gelmini ha</a:t>
            </a:r>
            <a:r>
              <a:rPr lang="it-IT" sz="2800" b="1" u="sng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2800" b="1" i="1" u="sng" dirty="0" smtClean="0">
                <a:solidFill>
                  <a:schemeClr val="accent1">
                    <a:lumMod val="75000"/>
                  </a:schemeClr>
                </a:solidFill>
              </a:rPr>
              <a:t>incredibilmente </a:t>
            </a:r>
            <a:r>
              <a:rPr lang="it-IT" sz="2800" b="1" dirty="0" smtClean="0"/>
              <a:t>ritenuto, dall’alto  della competenza sua e dei suoi geniali collaboratori, di BUTTARE TUTTO A MARE.</a:t>
            </a:r>
            <a:endParaRPr lang="it-IT" sz="2800" b="1" i="1" dirty="0" smtClean="0"/>
          </a:p>
          <a:p>
            <a:r>
              <a:rPr lang="it-IT" sz="2800" b="1" dirty="0" smtClean="0"/>
              <a:t>Come è possibile che non ci sia stato</a:t>
            </a:r>
            <a:r>
              <a:rPr lang="it-IT" sz="2800" b="1" i="1" dirty="0" smtClean="0"/>
              <a:t> </a:t>
            </a:r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NULLA di positivo da recuperare?</a:t>
            </a:r>
          </a:p>
          <a:p>
            <a:r>
              <a:rPr lang="it-IT" sz="2800" b="1" i="1" dirty="0" smtClean="0">
                <a:solidFill>
                  <a:schemeClr val="accent1">
                    <a:lumMod val="75000"/>
                  </a:schemeClr>
                </a:solidFill>
              </a:rPr>
              <a:t>Vorremmo una scuola che avesse fatto tesoro di questa esperienza di sperimentazione.</a:t>
            </a:r>
          </a:p>
          <a:p>
            <a:endParaRPr lang="it-IT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Il Progetto educativo 3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714356"/>
            <a:ext cx="9144000" cy="614364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000" b="1" dirty="0" smtClean="0"/>
              <a:t>Ma davvero gli insegnanti sono preparati al loro ruolo di educatori?</a:t>
            </a:r>
            <a:endParaRPr lang="it-IT" sz="3000" dirty="0" smtClean="0"/>
          </a:p>
          <a:p>
            <a:r>
              <a:rPr lang="it-IT" sz="3000" b="1" dirty="0" smtClean="0">
                <a:solidFill>
                  <a:srgbClr val="FF0000"/>
                </a:solidFill>
              </a:rPr>
              <a:t>E perché non si riesce a realizzare la continuità orizzontale che vede insegnanti e genitori collaborare insieme per progettare il futuro dei figli?</a:t>
            </a:r>
          </a:p>
          <a:p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Vorremmo una scuola ove le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classi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fossero aperte tutti i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giorni, </a:t>
            </a:r>
            <a:r>
              <a:rPr lang="it-IT" sz="3000" b="1" dirty="0" smtClean="0">
                <a:solidFill>
                  <a:schemeClr val="accent2">
                    <a:lumMod val="75000"/>
                  </a:schemeClr>
                </a:solidFill>
              </a:rPr>
              <a:t>anche alla presenza organizzata o volontaria dei genitori</a:t>
            </a:r>
          </a:p>
          <a:p>
            <a:r>
              <a:rPr lang="it-IT" sz="3000" b="1" dirty="0" smtClean="0">
                <a:solidFill>
                  <a:srgbClr val="006600"/>
                </a:solidFill>
              </a:rPr>
              <a:t>Vorremmo una scuola in cui i genitori potessero vedere quel che succede in una classe (forse molti insegnanti lavorerebbero di più e meglio!)</a:t>
            </a:r>
            <a:endParaRPr lang="it-IT" sz="3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4294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chemeClr val="tx1"/>
                </a:solidFill>
              </a:rPr>
              <a:t>Il Progetto educativo </a:t>
            </a:r>
            <a:r>
              <a:rPr lang="it-IT" b="1" dirty="0" smtClean="0">
                <a:solidFill>
                  <a:schemeClr val="tx1"/>
                </a:solidFill>
              </a:rPr>
              <a:t>4</a:t>
            </a:r>
            <a:endParaRPr lang="it-IT" b="1" dirty="0">
              <a:solidFill>
                <a:schemeClr val="tx1"/>
              </a:solidFill>
            </a:endParaRPr>
          </a:p>
        </p:txBody>
      </p:sp>
      <p:sp>
        <p:nvSpPr>
          <p:cNvPr id="7" name="Segnaposto contenuto 6"/>
          <p:cNvSpPr>
            <a:spLocks noGrp="1"/>
          </p:cNvSpPr>
          <p:nvPr>
            <p:ph idx="1"/>
          </p:nvPr>
        </p:nvSpPr>
        <p:spPr>
          <a:xfrm>
            <a:off x="0" y="500042"/>
            <a:ext cx="9144000" cy="635795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it-IT" sz="3000" b="1" dirty="0" smtClean="0"/>
              <a:t>La scuola che vorremmo dovrebbe dare agli insegnanti </a:t>
            </a:r>
            <a:r>
              <a:rPr lang="it-IT" sz="3000" b="1" dirty="0" smtClean="0">
                <a:solidFill>
                  <a:srgbClr val="FF0000"/>
                </a:solidFill>
              </a:rPr>
              <a:t>migliori condizioni di lavoro</a:t>
            </a:r>
            <a:r>
              <a:rPr lang="it-IT" sz="3000" b="1" dirty="0" smtClean="0"/>
              <a:t>: </a:t>
            </a:r>
          </a:p>
          <a:p>
            <a:pPr>
              <a:buNone/>
            </a:pPr>
            <a:r>
              <a:rPr lang="it-IT" sz="3000" b="1" dirty="0" smtClean="0"/>
              <a:t>- non solo stipendi più alti, ma periodi di </a:t>
            </a:r>
            <a:r>
              <a:rPr lang="it-IT" sz="3000" b="1" dirty="0" smtClean="0">
                <a:solidFill>
                  <a:srgbClr val="FF0000"/>
                </a:solidFill>
              </a:rPr>
              <a:t>aggiornamento nelle università</a:t>
            </a:r>
          </a:p>
          <a:p>
            <a:pPr>
              <a:buNone/>
            </a:pPr>
            <a:r>
              <a:rPr lang="it-IT" sz="3000" b="1" dirty="0" smtClean="0"/>
              <a:t>- possibilità di acquistare libri, riviste ed altro a prezzi scontati o detraibili dalla dichiarazione dei redditi, come per le spese mediche</a:t>
            </a:r>
          </a:p>
          <a:p>
            <a:r>
              <a:rPr lang="it-IT" sz="3000" b="1" dirty="0" smtClean="0"/>
              <a:t>La </a:t>
            </a:r>
            <a:r>
              <a:rPr lang="it-IT" sz="3000" b="1" dirty="0" smtClean="0">
                <a:solidFill>
                  <a:srgbClr val="FF0000"/>
                </a:solidFill>
              </a:rPr>
              <a:t>formazione iniziale </a:t>
            </a:r>
            <a:r>
              <a:rPr lang="it-IT" sz="3000" b="1" dirty="0" smtClean="0"/>
              <a:t>degli insegnanti dovrebbe svolgersi con un </a:t>
            </a:r>
            <a:r>
              <a:rPr lang="it-IT" sz="3000" b="1" i="1" dirty="0" smtClean="0">
                <a:solidFill>
                  <a:srgbClr val="FF0000"/>
                </a:solidFill>
              </a:rPr>
              <a:t>tirocinio pratico</a:t>
            </a:r>
            <a:r>
              <a:rPr lang="it-IT" sz="3000" b="1" dirty="0" smtClean="0">
                <a:solidFill>
                  <a:srgbClr val="FF0000"/>
                </a:solidFill>
              </a:rPr>
              <a:t> </a:t>
            </a:r>
            <a:r>
              <a:rPr lang="it-IT" sz="3000" b="1" dirty="0" smtClean="0"/>
              <a:t>nelle scuole stesse per sperimentare il </a:t>
            </a:r>
            <a:r>
              <a:rPr lang="it-IT" sz="3000" b="1" i="1" dirty="0" smtClean="0">
                <a:solidFill>
                  <a:srgbClr val="FF0000"/>
                </a:solidFill>
              </a:rPr>
              <a:t>fare scuola.</a:t>
            </a:r>
            <a:endParaRPr lang="it-IT" sz="3000" b="1" dirty="0" smtClean="0">
              <a:solidFill>
                <a:srgbClr val="FF0000"/>
              </a:solidFill>
            </a:endParaRPr>
          </a:p>
          <a:p>
            <a:r>
              <a:rPr lang="it-IT" sz="3000" b="1" dirty="0" smtClean="0"/>
              <a:t>Inoltre vorremmo la possibilità di </a:t>
            </a:r>
            <a:r>
              <a:rPr lang="it-IT" sz="3000" b="1" dirty="0" smtClean="0">
                <a:solidFill>
                  <a:srgbClr val="FF0000"/>
                </a:solidFill>
              </a:rPr>
              <a:t>continue compresenze </a:t>
            </a:r>
            <a:r>
              <a:rPr lang="it-IT" sz="3000" b="1" dirty="0" smtClean="0">
                <a:solidFill>
                  <a:srgbClr val="002060"/>
                </a:solidFill>
              </a:rPr>
              <a:t>con docenti </a:t>
            </a:r>
            <a:r>
              <a:rPr lang="it-IT" sz="3000" b="1" i="1" dirty="0" smtClean="0">
                <a:solidFill>
                  <a:srgbClr val="002060"/>
                </a:solidFill>
              </a:rPr>
              <a:t>tutor </a:t>
            </a:r>
            <a:r>
              <a:rPr lang="it-IT" sz="3000" b="1" dirty="0" smtClean="0">
                <a:solidFill>
                  <a:srgbClr val="002060"/>
                </a:solidFill>
              </a:rPr>
              <a:t>per aiutare e</a:t>
            </a:r>
            <a:r>
              <a:rPr lang="it-IT" sz="3000" b="1" i="1" dirty="0" smtClean="0">
                <a:solidFill>
                  <a:srgbClr val="002060"/>
                </a:solidFill>
              </a:rPr>
              <a:t> prendersi cura </a:t>
            </a:r>
            <a:r>
              <a:rPr lang="it-IT" sz="3000" b="1" dirty="0" smtClean="0"/>
              <a:t>di chi arranca.</a:t>
            </a:r>
            <a:endParaRPr lang="it-IT" sz="30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5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00066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FF0000"/>
                </a:solidFill>
              </a:rPr>
              <a:t>Impressione finale</a:t>
            </a:r>
            <a:endParaRPr lang="it-IT" b="1" dirty="0">
              <a:solidFill>
                <a:srgbClr val="FF0000"/>
              </a:solidFill>
            </a:endParaRPr>
          </a:p>
        </p:txBody>
      </p:sp>
      <p:pic>
        <p:nvPicPr>
          <p:cNvPr id="9217" name="Picture 1" descr="http://www.blogdelconfronto.it/public/images/img12176186099094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642918"/>
            <a:ext cx="3857652" cy="2740017"/>
          </a:xfrm>
          <a:prstGeom prst="rect">
            <a:avLst/>
          </a:prstGeom>
          <a:noFill/>
        </p:spPr>
      </p:pic>
      <p:sp>
        <p:nvSpPr>
          <p:cNvPr id="8" name="Rettangolo 7"/>
          <p:cNvSpPr/>
          <p:nvPr/>
        </p:nvSpPr>
        <p:spPr>
          <a:xfrm>
            <a:off x="285720" y="3286124"/>
            <a:ext cx="864399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Ogni epoca ha i suoi protagonisti: </a:t>
            </a:r>
            <a:br>
              <a:rPr lang="it-IT" sz="2400" b="1" dirty="0" smtClean="0">
                <a:solidFill>
                  <a:srgbClr val="FF0000"/>
                </a:solidFill>
              </a:rPr>
            </a:br>
            <a:r>
              <a:rPr lang="it-IT" sz="2400" b="1" u="sng" dirty="0" smtClean="0">
                <a:solidFill>
                  <a:schemeClr val="accent6">
                    <a:lumMod val="75000"/>
                  </a:schemeClr>
                </a:solidFill>
              </a:rPr>
              <a:t>Giovanni Gentile</a:t>
            </a:r>
            <a:r>
              <a:rPr lang="it-IT" sz="2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- Ministro della Pubblica Istruzione nel 1923 attuò la riforma scolastica fascista che  è durata</a:t>
            </a:r>
          </a:p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più di un cinquantennio. </a:t>
            </a:r>
            <a:endParaRPr lang="it-IT" sz="2400" b="1" dirty="0" smtClean="0">
              <a:solidFill>
                <a:srgbClr val="FF0000"/>
              </a:solidFill>
            </a:endParaRPr>
          </a:p>
          <a:p>
            <a:pPr algn="ctr"/>
            <a:r>
              <a:rPr lang="it-IT" sz="2400" b="1" u="sng" dirty="0" err="1" smtClean="0">
                <a:solidFill>
                  <a:schemeClr val="accent6">
                    <a:lumMod val="75000"/>
                  </a:schemeClr>
                </a:solidFill>
              </a:rPr>
              <a:t>MariastellaGelmini</a:t>
            </a:r>
            <a:r>
              <a:rPr lang="it-IT" sz="2400" b="1" u="sng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– attuale Ministro dell’Istruzione, Università e Ricerca -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 purtroppo conosce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la “scuola” </a:t>
            </a:r>
            <a:endParaRPr lang="it-I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solo </a:t>
            </a:r>
            <a:r>
              <a:rPr lang="it-IT" sz="2400" b="1" dirty="0" smtClean="0">
                <a:solidFill>
                  <a:schemeClr val="tx2">
                    <a:lumMod val="75000"/>
                  </a:schemeClr>
                </a:solidFill>
              </a:rPr>
              <a:t>da allieva.  </a:t>
            </a:r>
            <a:endParaRPr lang="it-I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endParaRPr lang="it-IT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it-IT" sz="2400" b="1" dirty="0" smtClean="0">
                <a:solidFill>
                  <a:srgbClr val="FF0000"/>
                </a:solidFill>
              </a:rPr>
              <a:t>In </a:t>
            </a:r>
            <a:r>
              <a:rPr lang="it-IT" sz="2400" b="1" dirty="0" smtClean="0">
                <a:solidFill>
                  <a:srgbClr val="FF0000"/>
                </a:solidFill>
              </a:rPr>
              <a:t>comune </a:t>
            </a:r>
            <a:r>
              <a:rPr lang="it-IT" sz="2400" b="1" dirty="0" smtClean="0">
                <a:solidFill>
                  <a:srgbClr val="FF0000"/>
                </a:solidFill>
              </a:rPr>
              <a:t>hanno … </a:t>
            </a:r>
            <a:r>
              <a:rPr lang="it-IT" sz="2400" b="1" i="1" dirty="0" smtClean="0"/>
              <a:t>un </a:t>
            </a:r>
            <a:r>
              <a:rPr lang="it-IT" sz="2400" b="1" i="1" dirty="0" smtClean="0"/>
              <a:t>grembiulino </a:t>
            </a:r>
            <a:r>
              <a:rPr lang="it-IT" sz="2400" b="1" i="1" dirty="0" smtClean="0"/>
              <a:t>nero</a:t>
            </a:r>
            <a:r>
              <a:rPr lang="it-IT" sz="2400" b="1" i="1" dirty="0" smtClean="0"/>
              <a:t>!</a:t>
            </a:r>
            <a:endParaRPr lang="it-IT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la 8"/>
          <p:cNvGraphicFramePr>
            <a:graphicFrameLocks noGrp="1"/>
          </p:cNvGraphicFramePr>
          <p:nvPr/>
        </p:nvGraphicFramePr>
        <p:xfrm>
          <a:off x="0" y="0"/>
          <a:ext cx="4357686" cy="6858006"/>
        </p:xfrm>
        <a:graphic>
          <a:graphicData uri="http://schemas.openxmlformats.org/drawingml/2006/table">
            <a:tbl>
              <a:tblPr/>
              <a:tblGrid>
                <a:gridCol w="238857"/>
                <a:gridCol w="4118829"/>
              </a:tblGrid>
              <a:tr h="230494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600" b="1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Questionario</a:t>
                      </a:r>
                      <a:endParaRPr lang="it-IT" sz="8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M ….    F ….   Anni </a:t>
                      </a:r>
                      <a:r>
                        <a:rPr lang="it-IT" sz="600" dirty="0" err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……</a:t>
                      </a: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.    Classe frequentata …..    Istituto </a:t>
                      </a:r>
                      <a:r>
                        <a:rPr lang="it-IT" sz="600" dirty="0" err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…………………………</a:t>
                      </a: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.   Città </a:t>
                      </a:r>
                      <a:r>
                        <a:rPr lang="it-IT" sz="600" dirty="0" err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……………………………</a:t>
                      </a:r>
                      <a:endParaRPr lang="it-IT" sz="8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600">
                        <a:solidFill>
                          <a:srgbClr val="000000"/>
                        </a:solidFill>
                        <a:latin typeface="Arial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1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Quanto ti senti incoraggiato/a dai tuoi docenti nell’apprendimento delle discipline?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2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ritieni soddisfacente il rapporto educativo con i tuoi docenti?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3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sei  soddisfatto/a dell’attività didattica d’insegnamento dei tuoi docenti?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</a:t>
                      </a:r>
                      <a:r>
                        <a:rPr lang="it-IT" sz="600" dirty="0" smtClean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</a:t>
                      </a: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Non pertinente</a:t>
                      </a:r>
                      <a:endParaRPr lang="it-IT" sz="8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4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ritieni soddisfacente i criteri di valutazione adottati dai tuoi docenti?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5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sei soddisfatto/a del carico di compiti che ti  vengono assegnati per casa?</a:t>
                      </a:r>
                      <a:endParaRPr lang="it-IT" sz="8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6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sei soddisfatto/a delle attività extracurriculari (visite guidate, viaggi d’istruzione, progetti PON, POR, POF, IFTS, FES, ecc.) realizzate dall’Istituto che frequenti?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7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ritieni soddisfacente la quantità e la qualità degli strumenti didattici (quali computer, lavagne luminose, televisione, radio Hi-fi, ecc.) che l’Istituto mette a disposizione degli studenti?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8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ritieni adeguate le attrezzature dei laboratori (fisica, scienze, lingua, arte, etc.) rispetto alle esigenze delle materie di insegnamento?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416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9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ahoma"/>
                        </a:rPr>
                        <a:t>Quanto ritieni soddisfacente la dotazione libraria della biblioteca?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10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Quanto  sei soddisfatto/a dell'adeguatezza dei locali della scuola (spazio, luce, temperatura, pulizia, ecc.)?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   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073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11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b="1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Quanto  ritieni  soddisfacente l’attività di rappresentanza e le capacità decisionali della componente studentesca nel Consiglio di Istituto?</a:t>
                      </a:r>
                      <a:endParaRPr lang="it-IT" sz="80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1628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600" dirty="0">
                          <a:solidFill>
                            <a:srgbClr val="000000"/>
                          </a:solidFill>
                          <a:latin typeface="Arial"/>
                          <a:ea typeface="Lucida Sans Unicode"/>
                          <a:cs typeface="Tahoma"/>
                        </a:rPr>
                        <a:t>          Per niente                Poco                Abbastanza                Molto               Non pertinente                   </a:t>
                      </a:r>
                      <a:endParaRPr lang="it-IT" sz="800" dirty="0">
                        <a:solidFill>
                          <a:srgbClr val="000000"/>
                        </a:solidFill>
                        <a:latin typeface="Times New Roman"/>
                        <a:ea typeface="Lucida Sans Unicode"/>
                        <a:cs typeface="Tahoma"/>
                      </a:endParaRPr>
                    </a:p>
                  </a:txBody>
                  <a:tcPr marL="22464" marR="22464" marT="22464" marB="22464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sellaDiTesto 3"/>
          <p:cNvSpPr txBox="1"/>
          <p:nvPr/>
        </p:nvSpPr>
        <p:spPr>
          <a:xfrm>
            <a:off x="4429124" y="271582"/>
            <a:ext cx="4500594" cy="658641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Questionario</a:t>
            </a:r>
          </a:p>
          <a:p>
            <a:pPr algn="ctr"/>
            <a:r>
              <a:rPr lang="it-IT" sz="1400" b="1" dirty="0" smtClean="0">
                <a:solidFill>
                  <a:schemeClr val="tx1"/>
                </a:solidFill>
              </a:rPr>
              <a:t>(uno a domande aperte e l’altro strutturato)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Blog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Facebook</a:t>
            </a:r>
          </a:p>
          <a:p>
            <a:pPr algn="ctr"/>
            <a:r>
              <a:rPr lang="it-IT" sz="3200" b="1" dirty="0" smtClean="0">
                <a:solidFill>
                  <a:srgbClr val="FF0000"/>
                </a:solidFill>
              </a:rPr>
              <a:t>Motori di ricerca</a:t>
            </a:r>
          </a:p>
          <a:p>
            <a:endParaRPr lang="it-IT" sz="800" dirty="0" smtClean="0"/>
          </a:p>
          <a:p>
            <a:pPr algn="ctr"/>
            <a:r>
              <a:rPr lang="it-IT" sz="2000" b="1" dirty="0" err="1" smtClean="0"/>
              <a:t>Informazioni-valutazioni</a:t>
            </a:r>
            <a:r>
              <a:rPr lang="it-IT" sz="2000" b="1" dirty="0" smtClean="0"/>
              <a:t> </a:t>
            </a:r>
          </a:p>
          <a:p>
            <a:pPr algn="ctr"/>
            <a:r>
              <a:rPr lang="it-IT" sz="2000" b="1" dirty="0" smtClean="0"/>
              <a:t>su:</a:t>
            </a:r>
          </a:p>
          <a:p>
            <a:pPr algn="ctr"/>
            <a:endParaRPr lang="it-IT" sz="1400" b="1" dirty="0" smtClean="0"/>
          </a:p>
          <a:p>
            <a:pPr algn="ctr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FF0000"/>
                </a:solidFill>
              </a:rPr>
              <a:t>LA QUALITA’</a:t>
            </a:r>
          </a:p>
          <a:p>
            <a:pPr algn="ctr"/>
            <a:endParaRPr lang="it-IT" b="1" dirty="0" smtClean="0">
              <a:solidFill>
                <a:srgbClr val="FF000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3200" b="1" dirty="0" smtClean="0">
                <a:solidFill>
                  <a:schemeClr val="tx2">
                    <a:lumMod val="75000"/>
                  </a:schemeClr>
                </a:solidFill>
              </a:rPr>
              <a:t>LA  STRUTTURA</a:t>
            </a:r>
          </a:p>
          <a:p>
            <a:pPr algn="ctr"/>
            <a:endParaRPr lang="it-IT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3200" b="1" dirty="0" smtClean="0">
                <a:solidFill>
                  <a:srgbClr val="00B050"/>
                </a:solidFill>
              </a:rPr>
              <a:t>LA DIDATTICA</a:t>
            </a:r>
          </a:p>
          <a:p>
            <a:pPr algn="ctr"/>
            <a:endParaRPr lang="it-IT" b="1" dirty="0" smtClean="0">
              <a:solidFill>
                <a:srgbClr val="00B050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it-I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IL PROGETTO    </a:t>
            </a:r>
          </a:p>
          <a:p>
            <a:pPr algn="ctr"/>
            <a:r>
              <a:rPr lang="it-I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it-IT" sz="32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EDUCATIVO</a:t>
            </a:r>
            <a:endParaRPr lang="it-IT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357322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1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2071670" y="214290"/>
            <a:ext cx="7072330" cy="664371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lvl="0" algn="r">
              <a:spcBef>
                <a:spcPct val="0"/>
              </a:spcBef>
              <a:defRPr/>
            </a:pPr>
            <a:r>
              <a:rPr kumimoji="0" lang="it-IT" sz="36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  <a:br>
              <a:rPr kumimoji="0" lang="it-IT" sz="36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lang="it-IT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La </a:t>
            </a:r>
            <a:r>
              <a:rPr lang="it-IT" sz="3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riforma Gelmini</a:t>
            </a:r>
            <a:r>
              <a:rPr lang="it-IT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afferma di optare per la </a:t>
            </a:r>
            <a:r>
              <a:rPr lang="it-IT" sz="36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+mj-lt"/>
                <a:ea typeface="+mj-ea"/>
                <a:cs typeface="+mj-cs"/>
              </a:rPr>
              <a:t>qualità</a:t>
            </a:r>
            <a:r>
              <a:rPr lang="it-IT" sz="36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latin typeface="+mj-lt"/>
                <a:ea typeface="+mj-ea"/>
                <a:cs typeface="+mj-cs"/>
              </a:rPr>
              <a:t> </a:t>
            </a:r>
          </a:p>
          <a:p>
            <a:pPr lvl="0" algn="r">
              <a:spcBef>
                <a:spcPct val="0"/>
              </a:spcBef>
              <a:defRPr/>
            </a:pPr>
            <a:endParaRPr kumimoji="0" lang="it-IT" sz="36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  <a:defRPr/>
            </a:pP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È una menzogna </a:t>
            </a: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6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r">
              <a:spcBef>
                <a:spcPct val="0"/>
              </a:spcBef>
              <a:defRPr/>
            </a:pP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perché se il numero degli alunni per classe sale da quello medio attuale di 20-22 </a:t>
            </a: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ad </a:t>
            </a: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oltre 30 e fino a 35 la qualità non si potrà mai realizzare   </a:t>
            </a:r>
            <a: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t-IT" sz="36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it-IT" sz="3600" b="1" i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gradFill>
                <a:gsLst>
                  <a:gs pos="0">
                    <a:schemeClr val="accent4">
                      <a:tint val="13000"/>
                    </a:schemeClr>
                  </a:gs>
                  <a:gs pos="10000">
                    <a:schemeClr val="accent4">
                      <a:tint val="20000"/>
                    </a:schemeClr>
                  </a:gs>
                  <a:gs pos="49000">
                    <a:schemeClr val="accent4">
                      <a:tint val="70000"/>
                    </a:schemeClr>
                  </a:gs>
                  <a:gs pos="50000">
                    <a:schemeClr val="accent4">
                      <a:tint val="97000"/>
                    </a:schemeClr>
                  </a:gs>
                  <a:gs pos="100000">
                    <a:schemeClr val="accent4">
                      <a:tint val="20000"/>
                    </a:schemeClr>
                  </a:gs>
                </a:gsLst>
                <a:lin ang="5400000" scaled="1"/>
              </a:gra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428760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2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714480" y="142852"/>
            <a:ext cx="7286676" cy="6572296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Sempre per la </a:t>
            </a:r>
            <a:r>
              <a:rPr kumimoji="0" lang="it-IT" sz="30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qualità</a:t>
            </a:r>
            <a:r>
              <a:rPr lang="it-IT" sz="3000" b="1" i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endParaRPr lang="it-IT" sz="3000" b="1" i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diminuisce il numero delle materie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ed </a:t>
            </a:r>
            <a:r>
              <a:rPr kumimoji="0" lang="it-IT" sz="30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anche il numero delle ore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000" b="1" i="0" u="none" strike="noStrike" kern="1200" cap="all" spc="0" normalizeH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Vorremmo una istituzione educativa come in Inghilterra Perché lì i giovani rimangono a scuola 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fino alle 17-18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del pomeriggio, studiano 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gruppi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utilizzano 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laboratori vari di ricerca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sono seguiti da 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tutor e docenti</a:t>
            </a:r>
            <a:r>
              <a:rPr kumimoji="0" lang="it-IT" sz="30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it-IT" sz="44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 Italia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nulla di tutto questo</a:t>
            </a:r>
            <a:endParaRPr kumimoji="0" lang="it-IT" sz="30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428760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</a:t>
            </a:r>
            <a:r>
              <a:rPr lang="it-IT" sz="4000" dirty="0" smtClean="0">
                <a:solidFill>
                  <a:srgbClr val="002060"/>
                </a:solidFill>
              </a:rPr>
              <a:t>3</a:t>
            </a:r>
            <a:r>
              <a:rPr lang="it-IT" sz="3600" dirty="0" smtClean="0"/>
              <a:t/>
            </a:r>
            <a:br>
              <a:rPr lang="it-IT" sz="36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928794" y="142852"/>
            <a:ext cx="7072362" cy="6572296"/>
          </a:xfrm>
          <a:prstGeom prst="rect">
            <a:avLst/>
          </a:prstGeom>
          <a:solidFill>
            <a:schemeClr val="tx2">
              <a:lumMod val="9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Qualità </a:t>
            </a:r>
            <a:r>
              <a:rPr kumimoji="0" lang="it-IT" sz="3000" b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è</a:t>
            </a:r>
            <a:r>
              <a:rPr kumimoji="0" lang="it-IT" sz="3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anche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30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il rapporto educativo </a:t>
            </a:r>
            <a:r>
              <a:rPr kumimoji="0" lang="it-IT" sz="3000" b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coi docenti</a:t>
            </a:r>
            <a:r>
              <a:rPr kumimoji="0" lang="it-IT" sz="3000" b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Nella  </a:t>
            </a:r>
            <a:r>
              <a:rPr lang="it-IT" sz="3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Scuola attuale 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questo rapporto è</a:t>
            </a:r>
            <a:r>
              <a:rPr lang="it-IT" sz="3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appena soddisfacente.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3000" b="1" i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Nella </a:t>
            </a:r>
            <a:r>
              <a:rPr lang="it-IT" sz="30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scuola che vorremmo –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tolto il tempo delle lezioni ex cattedra e delle verifiche –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 35 alunni per classe, in un’ora rimarrà forse tempo solo per qualche fugace sguardo </a:t>
            </a:r>
            <a:endParaRPr lang="it-IT" sz="3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3000" b="1" cap="all" dirty="0" err="1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…come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Dante con Beatrice </a:t>
            </a:r>
            <a:r>
              <a:rPr lang="it-IT" sz="30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+mj-lt"/>
                <a:ea typeface="+mj-ea"/>
                <a:cs typeface="+mj-cs"/>
              </a:rPr>
              <a:t>…</a:t>
            </a:r>
            <a:endParaRPr lang="it-IT" sz="30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30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643074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4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857356" y="142852"/>
            <a:ext cx="7215238" cy="6572296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per </a:t>
            </a:r>
            <a:r>
              <a:rPr kumimoji="0" lang="it-IT" sz="2800" b="1" i="1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qualità</a:t>
            </a:r>
            <a:r>
              <a:rPr lang="it-IT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Dovremmo pensare alla capacità dei docenti di </a:t>
            </a:r>
            <a:r>
              <a:rPr kumimoji="0" lang="it-IT" sz="2800" b="1" i="0" u="sng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insegnare/educare</a:t>
            </a:r>
            <a:r>
              <a:rPr kumimoji="0" lang="it-IT" sz="2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e di  </a:t>
            </a:r>
            <a:r>
              <a:rPr kumimoji="0" lang="it-IT" sz="2800" b="1" i="0" u="sng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motivare/incoraggiare</a:t>
            </a:r>
            <a:r>
              <a:rPr kumimoji="0" lang="it-IT" sz="2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gli studenti specie quelli provenienti da uno 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status socio-economico e culturale </a:t>
            </a:r>
            <a:r>
              <a:rPr kumimoji="0" lang="it-IT" sz="2800" b="1" i="0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svantaggiato.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cap="all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Ma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la 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riforma Gelmini </a:t>
            </a:r>
            <a:r>
              <a:rPr kumimoji="0" lang="it-IT" sz="2800" b="1" u="sng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non prevede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assolutamente che i docenti studino ed apprendano tecniche di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conoscenza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ed intervento che riguardano anche le più comuni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problematiche psicologiche adolescenziali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endParaRPr kumimoji="0" lang="it-IT" sz="28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643074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5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857356" y="142852"/>
            <a:ext cx="7215238" cy="6572296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Un numero basso di alunni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Permetterebbe ai docenti capaci di </a:t>
            </a: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aiutare i giovani a socializzare</a:t>
            </a: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a fare gruppo.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 insomma, a realizzare in piccolo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un </a:t>
            </a:r>
            <a:r>
              <a:rPr lang="it-IT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modus vivendi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Che assomigli quanto più possibile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al nostro modo di interagire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con gli altri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negli anni della maturità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2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Nel passato alcuni 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professori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Per molti studenti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Sono stati dei </a:t>
            </a:r>
            <a:r>
              <a:rPr lang="it-IT" sz="2800" b="1" i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C00000"/>
                </a:solidFill>
                <a:latin typeface="Arial Narrow" pitchFamily="34" charset="0"/>
                <a:ea typeface="+mj-ea"/>
                <a:cs typeface="+mj-cs"/>
              </a:rPr>
              <a:t>maestri di vita</a:t>
            </a:r>
            <a:endParaRPr lang="it-IT" sz="2800" b="1" cap="all" baseline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rgbClr val="C00000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endParaRPr kumimoji="0" lang="it-IT" sz="28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285720" y="142852"/>
            <a:ext cx="1643074" cy="6429444"/>
          </a:xfrm>
        </p:spPr>
        <p:txBody>
          <a:bodyPr vert="vert270" anchor="ctr">
            <a:normAutofit fontScale="90000"/>
          </a:bodyPr>
          <a:lstStyle/>
          <a:p>
            <a:pPr algn="ctr"/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3600" i="1" dirty="0" smtClean="0">
                <a:solidFill>
                  <a:srgbClr val="002060"/>
                </a:solidFill>
              </a:rPr>
              <a:t/>
            </a:r>
            <a:br>
              <a:rPr lang="it-IT" sz="3600" i="1" dirty="0" smtClean="0">
                <a:solidFill>
                  <a:srgbClr val="002060"/>
                </a:solidFill>
              </a:rPr>
            </a:br>
            <a:r>
              <a:rPr lang="it-IT" sz="4000" i="1" dirty="0" smtClean="0">
                <a:solidFill>
                  <a:srgbClr val="002060"/>
                </a:solidFill>
              </a:rPr>
              <a:t>La </a:t>
            </a:r>
            <a:r>
              <a:rPr lang="it-IT" sz="4000" dirty="0" smtClean="0">
                <a:solidFill>
                  <a:srgbClr val="002060"/>
                </a:solidFill>
              </a:rPr>
              <a:t>qualità </a:t>
            </a:r>
            <a:r>
              <a:rPr lang="it-IT" sz="4000" dirty="0" smtClean="0">
                <a:solidFill>
                  <a:srgbClr val="002060"/>
                </a:solidFill>
              </a:rPr>
              <a:t>(impossibile) 6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3600" dirty="0" smtClean="0"/>
              <a:t/>
            </a:r>
            <a:br>
              <a:rPr lang="it-IT" sz="3600" dirty="0" smtClean="0"/>
            </a:br>
            <a:endParaRPr lang="it-IT" sz="3600" i="1" dirty="0"/>
          </a:p>
        </p:txBody>
      </p:sp>
      <p:sp>
        <p:nvSpPr>
          <p:cNvPr id="5" name="Titolo 1"/>
          <p:cNvSpPr txBox="1">
            <a:spLocks/>
          </p:cNvSpPr>
          <p:nvPr/>
        </p:nvSpPr>
        <p:spPr>
          <a:xfrm>
            <a:off x="1928762" y="0"/>
            <a:ext cx="7215238" cy="6858000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vert="horz" lIns="45720" tIns="0" rIns="45720" bIns="0" anchor="b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2800" b="1" i="0" u="none" strike="noStrike" kern="1200" cap="all" spc="0" normalizeH="0" baseline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Dal 1999 di è parlato di </a:t>
            </a:r>
            <a:r>
              <a:rPr kumimoji="0" lang="it-IT" sz="2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autonomia</a:t>
            </a:r>
            <a:r>
              <a:rPr kumimoji="0" lang="it-IT" sz="2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e di </a:t>
            </a:r>
            <a:r>
              <a:rPr kumimoji="0" lang="it-IT" sz="2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Scuola dell’autonomia</a:t>
            </a:r>
            <a:r>
              <a:rPr kumimoji="0" lang="it-IT" sz="2800" b="1" i="1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,</a:t>
            </a:r>
            <a:r>
              <a:rPr kumimoji="0" lang="it-IT" sz="2800" b="1" i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intendendo la possibilità per ogni singola istituzione di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proporre con il POF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o piano dell’offerta formativa </a:t>
            </a: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un curricolo su misura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800" b="1" u="none" strike="noStrike" kern="1200" cap="all" spc="0" normalizeH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effectLst/>
                <a:uLnTx/>
                <a:uFillTx/>
                <a:latin typeface="Arial Narrow" pitchFamily="34" charset="0"/>
                <a:ea typeface="+mj-ea"/>
                <a:cs typeface="+mj-cs"/>
              </a:rPr>
              <a:t>di ogni realtà scolastica.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800" b="1" u="none" strike="noStrike" kern="1200" cap="all" spc="0" normalizeH="0" noProof="0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Avremmo voluto continuare a sperimentare questa autonomia</a:t>
            </a:r>
            <a:r>
              <a:rPr lang="it-IT" sz="2800" b="1" cap="all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probabilmente </a:t>
            </a: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002060"/>
                </a:solidFill>
                <a:latin typeface="Arial Narrow" pitchFamily="34" charset="0"/>
                <a:ea typeface="+mj-ea"/>
                <a:cs typeface="+mj-cs"/>
              </a:rPr>
              <a:t>questa riforma è il contrario dell’autonomia</a:t>
            </a: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.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it-IT" sz="800" b="1" cap="all" dirty="0" smtClean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latin typeface="Arial Narrow" pitchFamily="34" charset="0"/>
              <a:ea typeface="+mj-ea"/>
              <a:cs typeface="+mj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Questa riforma E’ un decreto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Ed ha tutta l’aria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di un </a:t>
            </a: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rgbClr val="FF0000"/>
                </a:solidFill>
                <a:latin typeface="Arial Narrow" pitchFamily="34" charset="0"/>
                <a:ea typeface="+mj-ea"/>
                <a:cs typeface="+mj-cs"/>
              </a:rPr>
              <a:t>inquadramento 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2800" b="1" cap="all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bg1"/>
                </a:solidFill>
                <a:latin typeface="Arial Narrow" pitchFamily="34" charset="0"/>
                <a:ea typeface="+mj-ea"/>
                <a:cs typeface="+mj-cs"/>
              </a:rPr>
              <a:t>di nefasta memoria fascista.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t-IT" sz="1200" b="1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bg1"/>
              </a:solidFill>
              <a:effectLst/>
              <a:uLnTx/>
              <a:uFillTx/>
              <a:latin typeface="Arial Narrow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575</TotalTime>
  <Words>2230</Words>
  <Application>Microsoft Office PowerPoint</Application>
  <PresentationFormat>Presentazione su schermo (4:3)</PresentationFormat>
  <Paragraphs>272</Paragraphs>
  <Slides>28</Slides>
  <Notes>28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29" baseType="lpstr">
      <vt:lpstr>Equinozio</vt:lpstr>
      <vt:lpstr>Diapositiva 1</vt:lpstr>
      <vt:lpstr>Diapositiva 2</vt:lpstr>
      <vt:lpstr>Diapositiva 3</vt:lpstr>
      <vt:lpstr>  La qualità (impossibile) 1  </vt:lpstr>
      <vt:lpstr>  La qualità (impossibile) 2  </vt:lpstr>
      <vt:lpstr>  La qualità (impossibile) 3  </vt:lpstr>
      <vt:lpstr>  La qualità (impossibile) 4  </vt:lpstr>
      <vt:lpstr>  La qualità (impossibile) 5  </vt:lpstr>
      <vt:lpstr>  La qualità (impossibile) 6  </vt:lpstr>
      <vt:lpstr>  La qualità (impossibile) 7 </vt:lpstr>
      <vt:lpstr>La struttura 1</vt:lpstr>
      <vt:lpstr>La struttura 2</vt:lpstr>
      <vt:lpstr>La struttura 3</vt:lpstr>
      <vt:lpstr>La struttura 4</vt:lpstr>
      <vt:lpstr>La didattica 1</vt:lpstr>
      <vt:lpstr>La didattica 2</vt:lpstr>
      <vt:lpstr>La didattica 3</vt:lpstr>
      <vt:lpstr>La didattica 4</vt:lpstr>
      <vt:lpstr>La didattica 5</vt:lpstr>
      <vt:lpstr>La didattica 6</vt:lpstr>
      <vt:lpstr>La didattica 7</vt:lpstr>
      <vt:lpstr>La didattica 8</vt:lpstr>
      <vt:lpstr>La didattica 9</vt:lpstr>
      <vt:lpstr>Il Progetto educativo 1</vt:lpstr>
      <vt:lpstr>Il Progetto educativo 2</vt:lpstr>
      <vt:lpstr>Il Progetto educativo 3</vt:lpstr>
      <vt:lpstr>Il Progetto educativo 4</vt:lpstr>
      <vt:lpstr>Impressione finale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riforma Gelmini</dc:title>
  <dc:creator>Utente</dc:creator>
  <cp:lastModifiedBy>Utente</cp:lastModifiedBy>
  <cp:revision>105</cp:revision>
  <dcterms:created xsi:type="dcterms:W3CDTF">2010-03-18T19:06:16Z</dcterms:created>
  <dcterms:modified xsi:type="dcterms:W3CDTF">2010-03-23T16:08:31Z</dcterms:modified>
</cp:coreProperties>
</file>